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73"/>
  </p:notesMasterIdLst>
  <p:handoutMasterIdLst>
    <p:handoutMasterId r:id="rId74"/>
  </p:handoutMasterIdLst>
  <p:sldIdLst>
    <p:sldId id="688" r:id="rId2"/>
    <p:sldId id="842" r:id="rId3"/>
    <p:sldId id="846" r:id="rId4"/>
    <p:sldId id="843" r:id="rId5"/>
    <p:sldId id="845" r:id="rId6"/>
    <p:sldId id="890" r:id="rId7"/>
    <p:sldId id="847" r:id="rId8"/>
    <p:sldId id="848" r:id="rId9"/>
    <p:sldId id="849" r:id="rId10"/>
    <p:sldId id="850" r:id="rId11"/>
    <p:sldId id="851" r:id="rId12"/>
    <p:sldId id="853" r:id="rId13"/>
    <p:sldId id="854" r:id="rId14"/>
    <p:sldId id="855" r:id="rId15"/>
    <p:sldId id="852" r:id="rId16"/>
    <p:sldId id="856" r:id="rId17"/>
    <p:sldId id="857" r:id="rId18"/>
    <p:sldId id="858" r:id="rId19"/>
    <p:sldId id="859" r:id="rId20"/>
    <p:sldId id="860" r:id="rId21"/>
    <p:sldId id="861" r:id="rId22"/>
    <p:sldId id="889" r:id="rId23"/>
    <p:sldId id="896" r:id="rId24"/>
    <p:sldId id="897" r:id="rId25"/>
    <p:sldId id="898" r:id="rId26"/>
    <p:sldId id="899" r:id="rId27"/>
    <p:sldId id="885" r:id="rId28"/>
    <p:sldId id="878" r:id="rId29"/>
    <p:sldId id="879" r:id="rId30"/>
    <p:sldId id="886" r:id="rId31"/>
    <p:sldId id="880" r:id="rId32"/>
    <p:sldId id="881" r:id="rId33"/>
    <p:sldId id="887" r:id="rId34"/>
    <p:sldId id="888" r:id="rId35"/>
    <p:sldId id="882" r:id="rId36"/>
    <p:sldId id="900" r:id="rId37"/>
    <p:sldId id="901" r:id="rId38"/>
    <p:sldId id="902" r:id="rId39"/>
    <p:sldId id="903" r:id="rId40"/>
    <p:sldId id="904" r:id="rId41"/>
    <p:sldId id="905" r:id="rId42"/>
    <p:sldId id="906" r:id="rId43"/>
    <p:sldId id="907" r:id="rId44"/>
    <p:sldId id="908" r:id="rId45"/>
    <p:sldId id="909" r:id="rId46"/>
    <p:sldId id="910" r:id="rId47"/>
    <p:sldId id="911" r:id="rId48"/>
    <p:sldId id="912" r:id="rId49"/>
    <p:sldId id="863" r:id="rId50"/>
    <p:sldId id="862" r:id="rId51"/>
    <p:sldId id="865" r:id="rId52"/>
    <p:sldId id="866" r:id="rId53"/>
    <p:sldId id="864" r:id="rId54"/>
    <p:sldId id="868" r:id="rId55"/>
    <p:sldId id="867" r:id="rId56"/>
    <p:sldId id="869" r:id="rId57"/>
    <p:sldId id="870" r:id="rId58"/>
    <p:sldId id="872" r:id="rId59"/>
    <p:sldId id="892" r:id="rId60"/>
    <p:sldId id="893" r:id="rId61"/>
    <p:sldId id="894" r:id="rId62"/>
    <p:sldId id="895" r:id="rId63"/>
    <p:sldId id="891" r:id="rId64"/>
    <p:sldId id="871" r:id="rId65"/>
    <p:sldId id="873" r:id="rId66"/>
    <p:sldId id="874" r:id="rId67"/>
    <p:sldId id="875" r:id="rId68"/>
    <p:sldId id="876" r:id="rId69"/>
    <p:sldId id="877" r:id="rId70"/>
    <p:sldId id="883" r:id="rId71"/>
    <p:sldId id="884" r:id="rId72"/>
  </p:sldIdLst>
  <p:sldSz cx="9144000" cy="6858000" type="screen4x3"/>
  <p:notesSz cx="6797675" cy="99266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BFA36D98-68B2-452A-AB57-9B1C6E31082A}">
          <p14:sldIdLst>
            <p14:sldId id="688"/>
            <p14:sldId id="842"/>
            <p14:sldId id="846"/>
            <p14:sldId id="843"/>
            <p14:sldId id="845"/>
            <p14:sldId id="890"/>
            <p14:sldId id="847"/>
            <p14:sldId id="848"/>
            <p14:sldId id="849"/>
            <p14:sldId id="850"/>
            <p14:sldId id="851"/>
            <p14:sldId id="853"/>
            <p14:sldId id="854"/>
            <p14:sldId id="855"/>
            <p14:sldId id="852"/>
            <p14:sldId id="856"/>
            <p14:sldId id="857"/>
            <p14:sldId id="858"/>
            <p14:sldId id="859"/>
            <p14:sldId id="860"/>
            <p14:sldId id="861"/>
          </p14:sldIdLst>
        </p14:section>
        <p14:section name="Admin 사이트 꾸미기" id="{C9ABBF91-D2F6-401E-88FA-272B702CF5A4}">
          <p14:sldIdLst>
            <p14:sldId id="889"/>
          </p14:sldIdLst>
        </p14:section>
        <p14:section name="장고 쉘" id="{AB0FBFD6-43F2-48A0-8ADF-742790D65E62}">
          <p14:sldIdLst>
            <p14:sldId id="896"/>
            <p14:sldId id="897"/>
            <p14:sldId id="898"/>
            <p14:sldId id="899"/>
          </p14:sldIdLst>
        </p14:section>
        <p14:section name="템플릿 코드" id="{A8F32084-C05B-4BF7-AA99-1A394C87E75A}">
          <p14:sldIdLst>
            <p14:sldId id="885"/>
            <p14:sldId id="878"/>
            <p14:sldId id="879"/>
            <p14:sldId id="886"/>
            <p14:sldId id="880"/>
            <p14:sldId id="881"/>
            <p14:sldId id="887"/>
            <p14:sldId id="888"/>
            <p14:sldId id="882"/>
            <p14:sldId id="900"/>
            <p14:sldId id="901"/>
          </p14:sldIdLst>
        </p14:section>
        <p14:section name="폼 처리하기" id="{56E54746-73DD-461A-A8EC-06736580A3D4}">
          <p14:sldIdLst>
            <p14:sldId id="902"/>
            <p14:sldId id="903"/>
            <p14:sldId id="904"/>
          </p14:sldIdLst>
        </p14:section>
        <p14:section name="클래스형 뷰" id="{C698E865-3492-4639-B9C9-D02F7CA04586}">
          <p14:sldIdLst>
            <p14:sldId id="905"/>
            <p14:sldId id="906"/>
            <p14:sldId id="907"/>
            <p14:sldId id="908"/>
            <p14:sldId id="909"/>
            <p14:sldId id="910"/>
            <p14:sldId id="911"/>
            <p14:sldId id="912"/>
          </p14:sldIdLst>
        </p14:section>
        <p14:section name="예제 코드 설명" id="{48A63B73-E0D2-4A57-A458-F748CB7D4C45}">
          <p14:sldIdLst>
            <p14:sldId id="863"/>
            <p14:sldId id="862"/>
            <p14:sldId id="865"/>
            <p14:sldId id="866"/>
            <p14:sldId id="864"/>
            <p14:sldId id="868"/>
            <p14:sldId id="867"/>
            <p14:sldId id="869"/>
          </p14:sldIdLst>
        </p14:section>
        <p14:section name="운영 반영" id="{342CB76A-C6C1-45A2-A410-B4F5AB63EB2D}">
          <p14:sldIdLst>
            <p14:sldId id="870"/>
            <p14:sldId id="872"/>
            <p14:sldId id="892"/>
            <p14:sldId id="893"/>
            <p14:sldId id="894"/>
            <p14:sldId id="895"/>
            <p14:sldId id="891"/>
            <p14:sldId id="871"/>
            <p14:sldId id="873"/>
            <p14:sldId id="874"/>
            <p14:sldId id="875"/>
            <p14:sldId id="876"/>
            <p14:sldId id="877"/>
          </p14:sldIdLst>
        </p14:section>
        <p14:section name="RESTApi" id="{37E701D6-450A-4B0B-9B85-2BFB79B3469C}">
          <p14:sldIdLst>
            <p14:sldId id="883"/>
          </p14:sldIdLst>
        </p14:section>
        <p14:section name="DB 설정" id="{51A6D681-1BAD-40E8-8088-296134D35747}">
          <p14:sldIdLst>
            <p14:sldId id="88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618" userDrawn="1">
          <p15:clr>
            <a:srgbClr val="A4A3A4"/>
          </p15:clr>
        </p15:guide>
        <p15:guide id="3" orient="horz" pos="4160" userDrawn="1">
          <p15:clr>
            <a:srgbClr val="A4A3A4"/>
          </p15:clr>
        </p15:guide>
        <p15:guide id="4" pos="2880">
          <p15:clr>
            <a:srgbClr val="A4A3A4"/>
          </p15:clr>
        </p15:guide>
        <p15:guide id="5" pos="298" userDrawn="1">
          <p15:clr>
            <a:srgbClr val="A4A3A4"/>
          </p15:clr>
        </p15:guide>
        <p15:guide id="6" pos="158" userDrawn="1">
          <p15:clr>
            <a:srgbClr val="A4A3A4"/>
          </p15:clr>
        </p15:guide>
        <p15:guide id="7" orient="horz" pos="346" userDrawn="1">
          <p15:clr>
            <a:srgbClr val="A4A3A4"/>
          </p15:clr>
        </p15:guide>
        <p15:guide id="8" pos="5624" userDrawn="1">
          <p15:clr>
            <a:srgbClr val="A4A3A4"/>
          </p15:clr>
        </p15:guide>
        <p15:guide id="9" orient="horz" pos="84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70707"/>
    <a:srgbClr val="EFF0F1"/>
    <a:srgbClr val="0B0B0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보통 스타일 4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8B1032C-EA38-4F05-BA0D-38AFFFC7BED3}" styleName="밝은 스타일 3 - 강조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443" autoAdjust="0"/>
    <p:restoredTop sz="96523" autoAdjust="0"/>
  </p:normalViewPr>
  <p:slideViewPr>
    <p:cSldViewPr snapToGrid="0">
      <p:cViewPr varScale="1">
        <p:scale>
          <a:sx n="85" d="100"/>
          <a:sy n="85" d="100"/>
        </p:scale>
        <p:origin x="1387" y="72"/>
      </p:cViewPr>
      <p:guideLst>
        <p:guide orient="horz" pos="618"/>
        <p:guide orient="horz" pos="4160"/>
        <p:guide pos="2880"/>
        <p:guide pos="298"/>
        <p:guide pos="158"/>
        <p:guide orient="horz" pos="346"/>
        <p:guide pos="5624"/>
        <p:guide orient="horz" pos="845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0" d="100"/>
          <a:sy n="80" d="100"/>
        </p:scale>
        <p:origin x="4002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06148A-DD17-4D42-93A0-6CBF64599022}" type="datetimeFigureOut">
              <a:rPr lang="ko-KR" altLang="en-US" smtClean="0"/>
              <a:t>2021-05-12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674DBE-7D68-44E5-BFBF-A6BDA4EA17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513059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7C3154-835D-4FB6-A508-E9D32E898784}" type="datetimeFigureOut">
              <a:rPr lang="ko-KR" altLang="en-US" smtClean="0"/>
              <a:t>2021-05-12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66813" y="1241425"/>
            <a:ext cx="4464050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B8AC31-A58B-4F17-A564-60B9768078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7682639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314950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1106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/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9994" b="28566"/>
          <a:stretch/>
        </p:blipFill>
        <p:spPr>
          <a:xfrm>
            <a:off x="574694" y="6614587"/>
            <a:ext cx="8554065" cy="245056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562"/>
          <a:stretch/>
        </p:blipFill>
        <p:spPr>
          <a:xfrm rot="10800000">
            <a:off x="0" y="0"/>
            <a:ext cx="9144000" cy="96066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4702" y="109936"/>
            <a:ext cx="2445487" cy="121666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25" r="10558" b="8193"/>
          <a:stretch/>
        </p:blipFill>
        <p:spPr>
          <a:xfrm rot="3766526" flipH="1">
            <a:off x="190686" y="6536936"/>
            <a:ext cx="336197" cy="412352"/>
          </a:xfrm>
          <a:prstGeom prst="rect">
            <a:avLst/>
          </a:prstGeom>
          <a:effectLst>
            <a:softEdge rad="0"/>
          </a:effectLst>
        </p:spPr>
      </p:pic>
      <p:cxnSp>
        <p:nvCxnSpPr>
          <p:cNvPr id="9" name="직선 연결선 8"/>
          <p:cNvCxnSpPr/>
          <p:nvPr userDrawn="1"/>
        </p:nvCxnSpPr>
        <p:spPr>
          <a:xfrm>
            <a:off x="498837" y="6606786"/>
            <a:ext cx="8645163" cy="0"/>
          </a:xfrm>
          <a:prstGeom prst="line">
            <a:avLst/>
          </a:prstGeom>
          <a:ln w="11430">
            <a:solidFill>
              <a:srgbClr val="070707"/>
            </a:solidFill>
          </a:ln>
          <a:effectLst>
            <a:outerShdw blurRad="254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그림 10"/>
          <p:cNvPicPr>
            <a:picLocks noChangeAspect="1"/>
          </p:cNvPicPr>
          <p:nvPr userDrawn="1"/>
        </p:nvPicPr>
        <p:blipFill rotWithShape="1">
          <a:blip r:embed="rId7"/>
          <a:srcRect l="37314" t="39195" b="1"/>
          <a:stretch/>
        </p:blipFill>
        <p:spPr>
          <a:xfrm rot="10341482">
            <a:off x="70312" y="914400"/>
            <a:ext cx="326238" cy="166753"/>
          </a:xfrm>
          <a:prstGeom prst="rect">
            <a:avLst/>
          </a:prstGeom>
        </p:spPr>
      </p:pic>
      <p:sp>
        <p:nvSpPr>
          <p:cNvPr id="38" name="자유형 37"/>
          <p:cNvSpPr/>
          <p:nvPr userDrawn="1"/>
        </p:nvSpPr>
        <p:spPr>
          <a:xfrm>
            <a:off x="381025" y="973788"/>
            <a:ext cx="6256696" cy="11084"/>
          </a:xfrm>
          <a:custGeom>
            <a:avLst/>
            <a:gdLst>
              <a:gd name="connsiteX0" fmla="*/ 0 w 6261100"/>
              <a:gd name="connsiteY0" fmla="*/ 38100 h 38100"/>
              <a:gd name="connsiteX1" fmla="*/ 3175000 w 6261100"/>
              <a:gd name="connsiteY1" fmla="*/ 38100 h 38100"/>
              <a:gd name="connsiteX2" fmla="*/ 5391150 w 6261100"/>
              <a:gd name="connsiteY2" fmla="*/ 38100 h 38100"/>
              <a:gd name="connsiteX3" fmla="*/ 6083300 w 6261100"/>
              <a:gd name="connsiteY3" fmla="*/ 25400 h 38100"/>
              <a:gd name="connsiteX4" fmla="*/ 6261100 w 6261100"/>
              <a:gd name="connsiteY4" fmla="*/ 0 h 38100"/>
              <a:gd name="connsiteX0" fmla="*/ 0 w 6280150"/>
              <a:gd name="connsiteY0" fmla="*/ 33338 h 33338"/>
              <a:gd name="connsiteX1" fmla="*/ 3175000 w 6280150"/>
              <a:gd name="connsiteY1" fmla="*/ 33338 h 33338"/>
              <a:gd name="connsiteX2" fmla="*/ 5391150 w 6280150"/>
              <a:gd name="connsiteY2" fmla="*/ 33338 h 33338"/>
              <a:gd name="connsiteX3" fmla="*/ 6083300 w 6280150"/>
              <a:gd name="connsiteY3" fmla="*/ 20638 h 33338"/>
              <a:gd name="connsiteX4" fmla="*/ 6280150 w 6280150"/>
              <a:gd name="connsiteY4" fmla="*/ 0 h 33338"/>
              <a:gd name="connsiteX0" fmla="*/ 0 w 6280150"/>
              <a:gd name="connsiteY0" fmla="*/ 33338 h 33338"/>
              <a:gd name="connsiteX1" fmla="*/ 3175000 w 6280150"/>
              <a:gd name="connsiteY1" fmla="*/ 33338 h 33338"/>
              <a:gd name="connsiteX2" fmla="*/ 5391150 w 6280150"/>
              <a:gd name="connsiteY2" fmla="*/ 33338 h 33338"/>
              <a:gd name="connsiteX3" fmla="*/ 6042819 w 6280150"/>
              <a:gd name="connsiteY3" fmla="*/ 25400 h 33338"/>
              <a:gd name="connsiteX4" fmla="*/ 6280150 w 6280150"/>
              <a:gd name="connsiteY4" fmla="*/ 0 h 33338"/>
              <a:gd name="connsiteX0" fmla="*/ 0 w 6280150"/>
              <a:gd name="connsiteY0" fmla="*/ 11907 h 11907"/>
              <a:gd name="connsiteX1" fmla="*/ 3175000 w 6280150"/>
              <a:gd name="connsiteY1" fmla="*/ 11907 h 11907"/>
              <a:gd name="connsiteX2" fmla="*/ 5391150 w 6280150"/>
              <a:gd name="connsiteY2" fmla="*/ 11907 h 11907"/>
              <a:gd name="connsiteX3" fmla="*/ 6042819 w 6280150"/>
              <a:gd name="connsiteY3" fmla="*/ 3969 h 11907"/>
              <a:gd name="connsiteX4" fmla="*/ 6280150 w 6280150"/>
              <a:gd name="connsiteY4" fmla="*/ 0 h 11907"/>
              <a:gd name="connsiteX0" fmla="*/ 0 w 6280150"/>
              <a:gd name="connsiteY0" fmla="*/ 11907 h 11907"/>
              <a:gd name="connsiteX1" fmla="*/ 3175000 w 6280150"/>
              <a:gd name="connsiteY1" fmla="*/ 11907 h 11907"/>
              <a:gd name="connsiteX2" fmla="*/ 5391150 w 6280150"/>
              <a:gd name="connsiteY2" fmla="*/ 11907 h 11907"/>
              <a:gd name="connsiteX3" fmla="*/ 6026150 w 6280150"/>
              <a:gd name="connsiteY3" fmla="*/ 11113 h 11907"/>
              <a:gd name="connsiteX4" fmla="*/ 6280150 w 6280150"/>
              <a:gd name="connsiteY4" fmla="*/ 0 h 11907"/>
              <a:gd name="connsiteX0" fmla="*/ 0 w 6280150"/>
              <a:gd name="connsiteY0" fmla="*/ 11907 h 11907"/>
              <a:gd name="connsiteX1" fmla="*/ 3175000 w 6280150"/>
              <a:gd name="connsiteY1" fmla="*/ 11907 h 11907"/>
              <a:gd name="connsiteX2" fmla="*/ 5391150 w 6280150"/>
              <a:gd name="connsiteY2" fmla="*/ 11907 h 11907"/>
              <a:gd name="connsiteX3" fmla="*/ 6026150 w 6280150"/>
              <a:gd name="connsiteY3" fmla="*/ 11113 h 11907"/>
              <a:gd name="connsiteX4" fmla="*/ 6280150 w 6280150"/>
              <a:gd name="connsiteY4" fmla="*/ 0 h 11907"/>
              <a:gd name="connsiteX0" fmla="*/ 0 w 6280150"/>
              <a:gd name="connsiteY0" fmla="*/ 11907 h 11907"/>
              <a:gd name="connsiteX1" fmla="*/ 3175000 w 6280150"/>
              <a:gd name="connsiteY1" fmla="*/ 11907 h 11907"/>
              <a:gd name="connsiteX2" fmla="*/ 5391150 w 6280150"/>
              <a:gd name="connsiteY2" fmla="*/ 11907 h 11907"/>
              <a:gd name="connsiteX3" fmla="*/ 6026150 w 6280150"/>
              <a:gd name="connsiteY3" fmla="*/ 11113 h 11907"/>
              <a:gd name="connsiteX4" fmla="*/ 6280150 w 6280150"/>
              <a:gd name="connsiteY4" fmla="*/ 0 h 11907"/>
              <a:gd name="connsiteX0" fmla="*/ 0 w 6280150"/>
              <a:gd name="connsiteY0" fmla="*/ 11907 h 11907"/>
              <a:gd name="connsiteX1" fmla="*/ 3175000 w 6280150"/>
              <a:gd name="connsiteY1" fmla="*/ 11907 h 11907"/>
              <a:gd name="connsiteX2" fmla="*/ 5391150 w 6280150"/>
              <a:gd name="connsiteY2" fmla="*/ 11907 h 11907"/>
              <a:gd name="connsiteX3" fmla="*/ 6026150 w 6280150"/>
              <a:gd name="connsiteY3" fmla="*/ 11113 h 11907"/>
              <a:gd name="connsiteX4" fmla="*/ 6280150 w 6280150"/>
              <a:gd name="connsiteY4" fmla="*/ 0 h 11907"/>
              <a:gd name="connsiteX0" fmla="*/ 0 w 6280150"/>
              <a:gd name="connsiteY0" fmla="*/ 11907 h 11907"/>
              <a:gd name="connsiteX1" fmla="*/ 3175000 w 6280150"/>
              <a:gd name="connsiteY1" fmla="*/ 11907 h 11907"/>
              <a:gd name="connsiteX2" fmla="*/ 5391150 w 6280150"/>
              <a:gd name="connsiteY2" fmla="*/ 11907 h 11907"/>
              <a:gd name="connsiteX3" fmla="*/ 6026150 w 6280150"/>
              <a:gd name="connsiteY3" fmla="*/ 11113 h 11907"/>
              <a:gd name="connsiteX4" fmla="*/ 6280150 w 6280150"/>
              <a:gd name="connsiteY4" fmla="*/ 0 h 11907"/>
              <a:gd name="connsiteX0" fmla="*/ 0 w 6280150"/>
              <a:gd name="connsiteY0" fmla="*/ 11907 h 11907"/>
              <a:gd name="connsiteX1" fmla="*/ 3175000 w 6280150"/>
              <a:gd name="connsiteY1" fmla="*/ 11907 h 11907"/>
              <a:gd name="connsiteX2" fmla="*/ 5391150 w 6280150"/>
              <a:gd name="connsiteY2" fmla="*/ 11907 h 11907"/>
              <a:gd name="connsiteX3" fmla="*/ 6021387 w 6280150"/>
              <a:gd name="connsiteY3" fmla="*/ 8732 h 11907"/>
              <a:gd name="connsiteX4" fmla="*/ 6280150 w 6280150"/>
              <a:gd name="connsiteY4" fmla="*/ 0 h 11907"/>
              <a:gd name="connsiteX0" fmla="*/ 0 w 6280150"/>
              <a:gd name="connsiteY0" fmla="*/ 11907 h 15875"/>
              <a:gd name="connsiteX1" fmla="*/ 3175000 w 6280150"/>
              <a:gd name="connsiteY1" fmla="*/ 11907 h 15875"/>
              <a:gd name="connsiteX2" fmla="*/ 5391150 w 6280150"/>
              <a:gd name="connsiteY2" fmla="*/ 11907 h 15875"/>
              <a:gd name="connsiteX3" fmla="*/ 6016625 w 6280150"/>
              <a:gd name="connsiteY3" fmla="*/ 15875 h 15875"/>
              <a:gd name="connsiteX4" fmla="*/ 6280150 w 6280150"/>
              <a:gd name="connsiteY4" fmla="*/ 0 h 15875"/>
              <a:gd name="connsiteX0" fmla="*/ 0 w 6280150"/>
              <a:gd name="connsiteY0" fmla="*/ 11907 h 13494"/>
              <a:gd name="connsiteX1" fmla="*/ 3175000 w 6280150"/>
              <a:gd name="connsiteY1" fmla="*/ 11907 h 13494"/>
              <a:gd name="connsiteX2" fmla="*/ 5391150 w 6280150"/>
              <a:gd name="connsiteY2" fmla="*/ 11907 h 13494"/>
              <a:gd name="connsiteX3" fmla="*/ 6016625 w 6280150"/>
              <a:gd name="connsiteY3" fmla="*/ 13494 h 13494"/>
              <a:gd name="connsiteX4" fmla="*/ 6280150 w 6280150"/>
              <a:gd name="connsiteY4" fmla="*/ 0 h 13494"/>
              <a:gd name="connsiteX0" fmla="*/ 0 w 6280150"/>
              <a:gd name="connsiteY0" fmla="*/ 11907 h 18257"/>
              <a:gd name="connsiteX1" fmla="*/ 3175000 w 6280150"/>
              <a:gd name="connsiteY1" fmla="*/ 11907 h 18257"/>
              <a:gd name="connsiteX2" fmla="*/ 5391150 w 6280150"/>
              <a:gd name="connsiteY2" fmla="*/ 11907 h 18257"/>
              <a:gd name="connsiteX3" fmla="*/ 6014244 w 6280150"/>
              <a:gd name="connsiteY3" fmla="*/ 18257 h 18257"/>
              <a:gd name="connsiteX4" fmla="*/ 6280150 w 6280150"/>
              <a:gd name="connsiteY4" fmla="*/ 0 h 18257"/>
              <a:gd name="connsiteX0" fmla="*/ 0 w 6261100"/>
              <a:gd name="connsiteY0" fmla="*/ 4763 h 11113"/>
              <a:gd name="connsiteX1" fmla="*/ 3175000 w 6261100"/>
              <a:gd name="connsiteY1" fmla="*/ 4763 h 11113"/>
              <a:gd name="connsiteX2" fmla="*/ 5391150 w 6261100"/>
              <a:gd name="connsiteY2" fmla="*/ 4763 h 11113"/>
              <a:gd name="connsiteX3" fmla="*/ 6014244 w 6261100"/>
              <a:gd name="connsiteY3" fmla="*/ 11113 h 11113"/>
              <a:gd name="connsiteX4" fmla="*/ 6261100 w 6261100"/>
              <a:gd name="connsiteY4" fmla="*/ 0 h 11113"/>
              <a:gd name="connsiteX0" fmla="*/ 0 w 6270625"/>
              <a:gd name="connsiteY0" fmla="*/ 9526 h 15876"/>
              <a:gd name="connsiteX1" fmla="*/ 3175000 w 6270625"/>
              <a:gd name="connsiteY1" fmla="*/ 9526 h 15876"/>
              <a:gd name="connsiteX2" fmla="*/ 5391150 w 6270625"/>
              <a:gd name="connsiteY2" fmla="*/ 9526 h 15876"/>
              <a:gd name="connsiteX3" fmla="*/ 6014244 w 6270625"/>
              <a:gd name="connsiteY3" fmla="*/ 15876 h 15876"/>
              <a:gd name="connsiteX4" fmla="*/ 6270625 w 6270625"/>
              <a:gd name="connsiteY4" fmla="*/ 0 h 15876"/>
              <a:gd name="connsiteX0" fmla="*/ 0 w 6270625"/>
              <a:gd name="connsiteY0" fmla="*/ 9526 h 13495"/>
              <a:gd name="connsiteX1" fmla="*/ 3175000 w 6270625"/>
              <a:gd name="connsiteY1" fmla="*/ 9526 h 13495"/>
              <a:gd name="connsiteX2" fmla="*/ 5391150 w 6270625"/>
              <a:gd name="connsiteY2" fmla="*/ 9526 h 13495"/>
              <a:gd name="connsiteX3" fmla="*/ 5999957 w 6270625"/>
              <a:gd name="connsiteY3" fmla="*/ 13495 h 13495"/>
              <a:gd name="connsiteX4" fmla="*/ 6270625 w 6270625"/>
              <a:gd name="connsiteY4" fmla="*/ 0 h 13495"/>
              <a:gd name="connsiteX0" fmla="*/ 0 w 6270625"/>
              <a:gd name="connsiteY0" fmla="*/ 9526 h 14597"/>
              <a:gd name="connsiteX1" fmla="*/ 3175000 w 6270625"/>
              <a:gd name="connsiteY1" fmla="*/ 9526 h 14597"/>
              <a:gd name="connsiteX2" fmla="*/ 5391150 w 6270625"/>
              <a:gd name="connsiteY2" fmla="*/ 9526 h 14597"/>
              <a:gd name="connsiteX3" fmla="*/ 5999957 w 6270625"/>
              <a:gd name="connsiteY3" fmla="*/ 13495 h 14597"/>
              <a:gd name="connsiteX4" fmla="*/ 6270625 w 6270625"/>
              <a:gd name="connsiteY4" fmla="*/ 0 h 14597"/>
              <a:gd name="connsiteX0" fmla="*/ 0 w 6270625"/>
              <a:gd name="connsiteY0" fmla="*/ 9526 h 14597"/>
              <a:gd name="connsiteX1" fmla="*/ 3175000 w 6270625"/>
              <a:gd name="connsiteY1" fmla="*/ 9526 h 14597"/>
              <a:gd name="connsiteX2" fmla="*/ 5391150 w 6270625"/>
              <a:gd name="connsiteY2" fmla="*/ 9526 h 14597"/>
              <a:gd name="connsiteX3" fmla="*/ 5957094 w 6270625"/>
              <a:gd name="connsiteY3" fmla="*/ 13495 h 14597"/>
              <a:gd name="connsiteX4" fmla="*/ 6270625 w 6270625"/>
              <a:gd name="connsiteY4" fmla="*/ 0 h 14597"/>
              <a:gd name="connsiteX0" fmla="*/ 0 w 6270625"/>
              <a:gd name="connsiteY0" fmla="*/ 9526 h 14597"/>
              <a:gd name="connsiteX1" fmla="*/ 3175000 w 6270625"/>
              <a:gd name="connsiteY1" fmla="*/ 9526 h 14597"/>
              <a:gd name="connsiteX2" fmla="*/ 5391150 w 6270625"/>
              <a:gd name="connsiteY2" fmla="*/ 9526 h 14597"/>
              <a:gd name="connsiteX3" fmla="*/ 5957094 w 6270625"/>
              <a:gd name="connsiteY3" fmla="*/ 13495 h 14597"/>
              <a:gd name="connsiteX4" fmla="*/ 6270625 w 6270625"/>
              <a:gd name="connsiteY4" fmla="*/ 0 h 14597"/>
              <a:gd name="connsiteX0" fmla="*/ 0 w 6270625"/>
              <a:gd name="connsiteY0" fmla="*/ 9526 h 13495"/>
              <a:gd name="connsiteX1" fmla="*/ 3175000 w 6270625"/>
              <a:gd name="connsiteY1" fmla="*/ 9526 h 13495"/>
              <a:gd name="connsiteX2" fmla="*/ 5391150 w 6270625"/>
              <a:gd name="connsiteY2" fmla="*/ 9526 h 13495"/>
              <a:gd name="connsiteX3" fmla="*/ 5957094 w 6270625"/>
              <a:gd name="connsiteY3" fmla="*/ 13495 h 13495"/>
              <a:gd name="connsiteX4" fmla="*/ 6270625 w 6270625"/>
              <a:gd name="connsiteY4" fmla="*/ 0 h 13495"/>
              <a:gd name="connsiteX0" fmla="*/ 0 w 6270625"/>
              <a:gd name="connsiteY0" fmla="*/ 9526 h 9526"/>
              <a:gd name="connsiteX1" fmla="*/ 3175000 w 6270625"/>
              <a:gd name="connsiteY1" fmla="*/ 9526 h 9526"/>
              <a:gd name="connsiteX2" fmla="*/ 5391150 w 6270625"/>
              <a:gd name="connsiteY2" fmla="*/ 9526 h 9526"/>
              <a:gd name="connsiteX3" fmla="*/ 5952332 w 6270625"/>
              <a:gd name="connsiteY3" fmla="*/ 6351 h 9526"/>
              <a:gd name="connsiteX4" fmla="*/ 6270625 w 6270625"/>
              <a:gd name="connsiteY4" fmla="*/ 0 h 9526"/>
              <a:gd name="connsiteX0" fmla="*/ 0 w 10000"/>
              <a:gd name="connsiteY0" fmla="*/ 10000 h 10000"/>
              <a:gd name="connsiteX1" fmla="*/ 5063 w 10000"/>
              <a:gd name="connsiteY1" fmla="*/ 10000 h 10000"/>
              <a:gd name="connsiteX2" fmla="*/ 8597 w 10000"/>
              <a:gd name="connsiteY2" fmla="*/ 10000 h 10000"/>
              <a:gd name="connsiteX3" fmla="*/ 9492 w 10000"/>
              <a:gd name="connsiteY3" fmla="*/ 6667 h 10000"/>
              <a:gd name="connsiteX4" fmla="*/ 10000 w 10000"/>
              <a:gd name="connsiteY4" fmla="*/ 0 h 10000"/>
              <a:gd name="connsiteX0" fmla="*/ 0 w 10000"/>
              <a:gd name="connsiteY0" fmla="*/ 10000 h 10740"/>
              <a:gd name="connsiteX1" fmla="*/ 5063 w 10000"/>
              <a:gd name="connsiteY1" fmla="*/ 10000 h 10740"/>
              <a:gd name="connsiteX2" fmla="*/ 8597 w 10000"/>
              <a:gd name="connsiteY2" fmla="*/ 10000 h 10740"/>
              <a:gd name="connsiteX3" fmla="*/ 9446 w 10000"/>
              <a:gd name="connsiteY3" fmla="*/ 10000 h 10740"/>
              <a:gd name="connsiteX4" fmla="*/ 10000 w 10000"/>
              <a:gd name="connsiteY4" fmla="*/ 0 h 10740"/>
              <a:gd name="connsiteX0" fmla="*/ 0 w 9949"/>
              <a:gd name="connsiteY0" fmla="*/ 10000 h 10740"/>
              <a:gd name="connsiteX1" fmla="*/ 5063 w 9949"/>
              <a:gd name="connsiteY1" fmla="*/ 10000 h 10740"/>
              <a:gd name="connsiteX2" fmla="*/ 8597 w 9949"/>
              <a:gd name="connsiteY2" fmla="*/ 10000 h 10740"/>
              <a:gd name="connsiteX3" fmla="*/ 9446 w 9949"/>
              <a:gd name="connsiteY3" fmla="*/ 10000 h 10740"/>
              <a:gd name="connsiteX4" fmla="*/ 9949 w 9949"/>
              <a:gd name="connsiteY4" fmla="*/ 0 h 10740"/>
              <a:gd name="connsiteX0" fmla="*/ 0 w 10036"/>
              <a:gd name="connsiteY0" fmla="*/ 12414 h 13333"/>
              <a:gd name="connsiteX1" fmla="*/ 5089 w 10036"/>
              <a:gd name="connsiteY1" fmla="*/ 12414 h 13333"/>
              <a:gd name="connsiteX2" fmla="*/ 8641 w 10036"/>
              <a:gd name="connsiteY2" fmla="*/ 12414 h 13333"/>
              <a:gd name="connsiteX3" fmla="*/ 9494 w 10036"/>
              <a:gd name="connsiteY3" fmla="*/ 12414 h 13333"/>
              <a:gd name="connsiteX4" fmla="*/ 10036 w 10036"/>
              <a:gd name="connsiteY4" fmla="*/ 0 h 13333"/>
              <a:gd name="connsiteX0" fmla="*/ 0 w 10044"/>
              <a:gd name="connsiteY0" fmla="*/ 7760 h 8333"/>
              <a:gd name="connsiteX1" fmla="*/ 5089 w 10044"/>
              <a:gd name="connsiteY1" fmla="*/ 7760 h 8333"/>
              <a:gd name="connsiteX2" fmla="*/ 8641 w 10044"/>
              <a:gd name="connsiteY2" fmla="*/ 7760 h 8333"/>
              <a:gd name="connsiteX3" fmla="*/ 9494 w 10044"/>
              <a:gd name="connsiteY3" fmla="*/ 7760 h 8333"/>
              <a:gd name="connsiteX4" fmla="*/ 10044 w 10044"/>
              <a:gd name="connsiteY4" fmla="*/ 0 h 8333"/>
              <a:gd name="connsiteX0" fmla="*/ 0 w 10000"/>
              <a:gd name="connsiteY0" fmla="*/ 9312 h 10001"/>
              <a:gd name="connsiteX1" fmla="*/ 5067 w 10000"/>
              <a:gd name="connsiteY1" fmla="*/ 9312 h 10001"/>
              <a:gd name="connsiteX2" fmla="*/ 8603 w 10000"/>
              <a:gd name="connsiteY2" fmla="*/ 9312 h 10001"/>
              <a:gd name="connsiteX3" fmla="*/ 9452 w 10000"/>
              <a:gd name="connsiteY3" fmla="*/ 9312 h 10001"/>
              <a:gd name="connsiteX4" fmla="*/ 10000 w 10000"/>
              <a:gd name="connsiteY4" fmla="*/ 0 h 10001"/>
              <a:gd name="connsiteX0" fmla="*/ 0 w 9985"/>
              <a:gd name="connsiteY0" fmla="*/ 12105 h 13000"/>
              <a:gd name="connsiteX1" fmla="*/ 5067 w 9985"/>
              <a:gd name="connsiteY1" fmla="*/ 12105 h 13000"/>
              <a:gd name="connsiteX2" fmla="*/ 8603 w 9985"/>
              <a:gd name="connsiteY2" fmla="*/ 12105 h 13000"/>
              <a:gd name="connsiteX3" fmla="*/ 9452 w 9985"/>
              <a:gd name="connsiteY3" fmla="*/ 12105 h 13000"/>
              <a:gd name="connsiteX4" fmla="*/ 9985 w 9985"/>
              <a:gd name="connsiteY4" fmla="*/ 0 h 1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85" h="13000">
                <a:moveTo>
                  <a:pt x="0" y="12105"/>
                </a:moveTo>
                <a:lnTo>
                  <a:pt x="5067" y="12105"/>
                </a:lnTo>
                <a:lnTo>
                  <a:pt x="8603" y="12105"/>
                </a:lnTo>
                <a:cubicBezTo>
                  <a:pt x="9334" y="12105"/>
                  <a:pt x="9222" y="14122"/>
                  <a:pt x="9452" y="12105"/>
                </a:cubicBezTo>
                <a:cubicBezTo>
                  <a:pt x="9682" y="10088"/>
                  <a:pt x="9721" y="9931"/>
                  <a:pt x="9985" y="0"/>
                </a:cubicBezTo>
              </a:path>
            </a:pathLst>
          </a:custGeom>
          <a:noFill/>
          <a:ln>
            <a:solidFill>
              <a:schemeClr val="tx1">
                <a:lumMod val="85000"/>
                <a:lumOff val="15000"/>
              </a:schemeClr>
            </a:solidFill>
          </a:ln>
          <a:effectLst>
            <a:outerShdw blurRad="16510" algn="t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204960" y="6612381"/>
            <a:ext cx="756666" cy="231648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pPr algn="ctr"/>
            <a:r>
              <a:rPr lang="en-US" altLang="ko-KR"/>
              <a:t>- </a:t>
            </a:r>
            <a:fld id="{71B1A864-61A8-4E3C-B00F-A346410A94D9}" type="slidenum">
              <a:rPr lang="ko-KR" altLang="en-US" smtClean="0"/>
              <a:pPr algn="ctr"/>
              <a:t>‹#›</a:t>
            </a:fld>
            <a:r>
              <a:rPr lang="ko-KR" altLang="en-US"/>
              <a:t> </a:t>
            </a:r>
            <a:r>
              <a:rPr lang="en-US" altLang="ko-KR"/>
              <a:t>-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67547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/>
          <p:cNvSpPr txBox="1">
            <a:spLocks noChangeArrowheads="1"/>
          </p:cNvSpPr>
          <p:nvPr userDrawn="1"/>
        </p:nvSpPr>
        <p:spPr bwMode="auto">
          <a:xfrm>
            <a:off x="118697" y="6381750"/>
            <a:ext cx="1129811" cy="32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>
            <a:lvl1pPr>
              <a:defRPr b="1"/>
            </a:lvl1pPr>
          </a:lstStyle>
          <a:p>
            <a:pPr>
              <a:defRPr/>
            </a:pPr>
            <a:endParaRPr lang="en-US" altLang="ko-KR" sz="1292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Rectangle 1030"/>
          <p:cNvSpPr>
            <a:spLocks noGrp="1" noChangeArrowheads="1"/>
          </p:cNvSpPr>
          <p:nvPr>
            <p:ph type="dt" sz="half" idx="10"/>
          </p:nvPr>
        </p:nvSpPr>
        <p:spPr>
          <a:xfrm>
            <a:off x="685800" y="6543675"/>
            <a:ext cx="1905000" cy="319088"/>
          </a:xfrm>
        </p:spPr>
        <p:txBody>
          <a:bodyPr/>
          <a:lstStyle>
            <a:lvl1pPr>
              <a:defRPr sz="923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" name="Rectangle 1031"/>
          <p:cNvSpPr>
            <a:spLocks noGrp="1" noChangeArrowheads="1"/>
          </p:cNvSpPr>
          <p:nvPr>
            <p:ph type="ftr" sz="quarter" idx="11"/>
          </p:nvPr>
        </p:nvSpPr>
        <p:spPr>
          <a:xfrm>
            <a:off x="5989027" y="6499226"/>
            <a:ext cx="2895600" cy="385763"/>
          </a:xfrm>
        </p:spPr>
        <p:txBody>
          <a:bodyPr/>
          <a:lstStyle>
            <a:lvl1pPr>
              <a:defRPr sz="923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9" name="Rectangle 1032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3675185" y="6543676"/>
            <a:ext cx="1905000" cy="301625"/>
          </a:xfrm>
        </p:spPr>
        <p:txBody>
          <a:bodyPr/>
          <a:lstStyle>
            <a:lvl1pPr>
              <a:defRPr sz="923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pPr>
              <a:defRPr/>
            </a:pPr>
            <a:fld id="{8F6EB357-C8AD-4889-ABED-560FD380101E}" type="slidenum">
              <a:rPr lang="en-US" altLang="ko-KR" smtClean="0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1512178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52" name="Rectangle 12"/>
          <p:cNvSpPr>
            <a:spLocks noGrp="1" noChangeArrowheads="1"/>
          </p:cNvSpPr>
          <p:nvPr>
            <p:ph type="ctrTitle"/>
          </p:nvPr>
        </p:nvSpPr>
        <p:spPr>
          <a:xfrm>
            <a:off x="990600" y="1676400"/>
            <a:ext cx="7772400" cy="1462088"/>
          </a:xfrm>
        </p:spPr>
        <p:txBody>
          <a:bodyPr/>
          <a:lstStyle>
            <a:lvl1pPr>
              <a:defRPr sz="2215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35853" name="Rectangle 1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noProof="0"/>
              <a:t>Click to edit Master subtitle style</a:t>
            </a:r>
          </a:p>
        </p:txBody>
      </p:sp>
      <p:sp>
        <p:nvSpPr>
          <p:cNvPr id="35854" name="Rectangle 14"/>
          <p:cNvSpPr>
            <a:spLocks noGrp="1" noChangeArrowheads="1"/>
          </p:cNvSpPr>
          <p:nvPr>
            <p:ph type="dt" sz="half" idx="2"/>
          </p:nvPr>
        </p:nvSpPr>
        <p:spPr>
          <a:xfrm>
            <a:off x="990600" y="6248400"/>
            <a:ext cx="1905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35855" name="Rectangle 15"/>
          <p:cNvSpPr>
            <a:spLocks noGrp="1" noChangeArrowheads="1"/>
          </p:cNvSpPr>
          <p:nvPr>
            <p:ph type="ftr" sz="quarter" idx="3"/>
          </p:nvPr>
        </p:nvSpPr>
        <p:spPr>
          <a:xfrm>
            <a:off x="3429000" y="6248400"/>
            <a:ext cx="28956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35856" name="Rectangle 1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6858000" y="6248400"/>
            <a:ext cx="1905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1A96CDA-AC9E-4D10-87FE-92C3AF95A55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802627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본문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그룹 49"/>
          <p:cNvGrpSpPr/>
          <p:nvPr userDrawn="1"/>
        </p:nvGrpSpPr>
        <p:grpSpPr>
          <a:xfrm>
            <a:off x="401289" y="124408"/>
            <a:ext cx="8740681" cy="6731098"/>
            <a:chOff x="535051" y="124408"/>
            <a:chExt cx="11654241" cy="6731099"/>
          </a:xfrm>
        </p:grpSpPr>
        <p:pic>
          <p:nvPicPr>
            <p:cNvPr id="1032" name="Picture 8" descr="https://d2v9y0dukr6mq2.cloudfront.net/video/thumbnail/UD7CEz6/atom-cell-element-molecule-particle-physics-science_n1sh8l2e__F0000.png"/>
            <p:cNvPicPr>
              <a:picLocks noChangeAspect="1" noChangeArrowheads="1"/>
            </p:cNvPicPr>
            <p:nvPr userDrawn="1"/>
          </p:nvPicPr>
          <p:blipFill>
            <a:blip r:embed="rId2" cstate="print">
              <a:clrChange>
                <a:clrFrom>
                  <a:srgbClr val="FBFBFB"/>
                </a:clrFrom>
                <a:clrTo>
                  <a:srgbClr val="FBFBFB">
                    <a:alpha val="0"/>
                  </a:srgbClr>
                </a:clrTo>
              </a:clrChange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5051" y="124408"/>
              <a:ext cx="11654241" cy="67310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7" name="직사각형 46"/>
            <p:cNvSpPr/>
            <p:nvPr userDrawn="1"/>
          </p:nvSpPr>
          <p:spPr>
            <a:xfrm>
              <a:off x="547402" y="124408"/>
              <a:ext cx="11641890" cy="6731099"/>
            </a:xfrm>
            <a:prstGeom prst="rect">
              <a:avLst/>
            </a:prstGeom>
            <a:solidFill>
              <a:schemeClr val="bg1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</p:grpSp>
      <p:sp>
        <p:nvSpPr>
          <p:cNvPr id="31" name="직사각형 30"/>
          <p:cNvSpPr/>
          <p:nvPr userDrawn="1"/>
        </p:nvSpPr>
        <p:spPr>
          <a:xfrm>
            <a:off x="0" y="0"/>
            <a:ext cx="9144000" cy="124408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100000">
                <a:srgbClr val="0061B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36" name="제목 35"/>
          <p:cNvSpPr>
            <a:spLocks noGrp="1"/>
          </p:cNvSpPr>
          <p:nvPr>
            <p:ph type="title" hasCustomPrompt="1"/>
          </p:nvPr>
        </p:nvSpPr>
        <p:spPr>
          <a:xfrm>
            <a:off x="258414" y="299996"/>
            <a:ext cx="5051774" cy="412170"/>
          </a:xfrm>
        </p:spPr>
        <p:txBody>
          <a:bodyPr>
            <a:noAutofit/>
          </a:bodyPr>
          <a:lstStyle>
            <a:lvl1pPr>
              <a:defRPr sz="1500" b="1" spc="-75" baseline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defRPr>
            </a:lvl1pPr>
          </a:lstStyle>
          <a:p>
            <a:r>
              <a:rPr lang="ko-KR" altLang="en-US" dirty="0"/>
              <a:t>부제목 스타일 편집 </a:t>
            </a:r>
            <a:r>
              <a:rPr lang="en-US" altLang="ko-KR" dirty="0"/>
              <a:t>font size 24</a:t>
            </a:r>
            <a:endParaRPr lang="ko-KR" altLang="en-US" dirty="0"/>
          </a:p>
        </p:txBody>
      </p:sp>
      <p:cxnSp>
        <p:nvCxnSpPr>
          <p:cNvPr id="40" name="직선 연결선 39"/>
          <p:cNvCxnSpPr/>
          <p:nvPr userDrawn="1"/>
        </p:nvCxnSpPr>
        <p:spPr>
          <a:xfrm flipV="1">
            <a:off x="331957" y="834835"/>
            <a:ext cx="1337902" cy="6220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/>
          <p:cNvSpPr/>
          <p:nvPr userDrawn="1"/>
        </p:nvSpPr>
        <p:spPr>
          <a:xfrm>
            <a:off x="411360" y="855091"/>
            <a:ext cx="8394502" cy="5642442"/>
          </a:xfrm>
          <a:prstGeom prst="rect">
            <a:avLst/>
          </a:prstGeom>
          <a:gradFill>
            <a:gsLst>
              <a:gs pos="0">
                <a:schemeClr val="bg1"/>
              </a:gs>
              <a:gs pos="68500">
                <a:srgbClr val="FFFFFF"/>
              </a:gs>
              <a:gs pos="100000">
                <a:schemeClr val="bg1">
                  <a:alpha val="45000"/>
                </a:schemeClr>
              </a:gs>
            </a:gsLst>
            <a:lin ang="0" scaled="1"/>
          </a:gradFill>
          <a:ln w="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52" name="텍스트 개체 틀 51"/>
          <p:cNvSpPr>
            <a:spLocks noGrp="1"/>
          </p:cNvSpPr>
          <p:nvPr>
            <p:ph type="body" sz="quarter" idx="10" hasCustomPrompt="1"/>
          </p:nvPr>
        </p:nvSpPr>
        <p:spPr>
          <a:xfrm>
            <a:off x="6955359" y="368657"/>
            <a:ext cx="2043113" cy="307720"/>
          </a:xfrm>
        </p:spPr>
        <p:txBody>
          <a:bodyPr>
            <a:noAutofit/>
          </a:bodyPr>
          <a:lstStyle>
            <a:lvl1pPr marL="0" indent="0" algn="r">
              <a:buNone/>
              <a:defRPr sz="1200" b="1" spc="-53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제목 스타일 편집 </a:t>
            </a:r>
            <a:r>
              <a:rPr lang="en-US" altLang="ko-KR" dirty="0"/>
              <a:t>font 16</a:t>
            </a:r>
            <a:endParaRPr lang="ko-KR" altLang="en-US" dirty="0"/>
          </a:p>
        </p:txBody>
      </p:sp>
      <p:sp>
        <p:nvSpPr>
          <p:cNvPr id="54" name="내용 개체 틀 53"/>
          <p:cNvSpPr>
            <a:spLocks noGrp="1"/>
          </p:cNvSpPr>
          <p:nvPr>
            <p:ph sz="quarter" idx="11" hasCustomPrompt="1"/>
          </p:nvPr>
        </p:nvSpPr>
        <p:spPr>
          <a:xfrm>
            <a:off x="476250" y="1181100"/>
            <a:ext cx="8258175" cy="5124450"/>
          </a:xfrm>
        </p:spPr>
        <p:txBody>
          <a:bodyPr/>
          <a:lstStyle>
            <a:lvl1pPr>
              <a:lnSpc>
                <a:spcPct val="125000"/>
              </a:lnSpc>
              <a:defRPr sz="1350" b="0" spc="-75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defRPr>
            </a:lvl1pPr>
            <a:lvl2pPr marL="557213" indent="-214313">
              <a:lnSpc>
                <a:spcPct val="125000"/>
              </a:lnSpc>
              <a:buFontTx/>
              <a:buChar char="-"/>
              <a:defRPr sz="1125" spc="-75" baseline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defRPr>
            </a:lvl2pPr>
            <a:lvl3pPr>
              <a:lnSpc>
                <a:spcPct val="125000"/>
              </a:lnSpc>
              <a:defRPr sz="1050" spc="-75" baseline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defRPr>
            </a:lvl3pPr>
            <a:lvl4pPr>
              <a:lnSpc>
                <a:spcPct val="125000"/>
              </a:lnSpc>
              <a:defRPr sz="900" spc="-75" baseline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defRPr>
            </a:lvl4pPr>
            <a:lvl5pPr>
              <a:lnSpc>
                <a:spcPct val="125000"/>
              </a:lnSpc>
              <a:defRPr sz="900" spc="-75" baseline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defRPr>
            </a:lvl5pPr>
          </a:lstStyle>
          <a:p>
            <a:pPr lvl="0"/>
            <a:r>
              <a:rPr lang="ko-KR" altLang="en-US" dirty="0"/>
              <a:t>중심문장 </a:t>
            </a:r>
            <a:r>
              <a:rPr lang="en-US" altLang="ko-KR" dirty="0"/>
              <a:t>font 18</a:t>
            </a:r>
            <a:endParaRPr lang="ko-KR" altLang="en-US" dirty="0"/>
          </a:p>
          <a:p>
            <a:pPr lvl="1"/>
            <a:r>
              <a:rPr lang="ko-KR" altLang="en-US" dirty="0"/>
              <a:t>둘째 수준 </a:t>
            </a:r>
            <a:r>
              <a:rPr lang="en-US" altLang="ko-KR" dirty="0"/>
              <a:t>font 15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>
          <a:xfrm>
            <a:off x="3576638" y="6493958"/>
            <a:ext cx="2057400" cy="365125"/>
          </a:xfrm>
        </p:spPr>
        <p:txBody>
          <a:bodyPr/>
          <a:lstStyle>
            <a:lvl1pPr algn="ctr">
              <a:defRPr sz="788"/>
            </a:lvl1pPr>
          </a:lstStyle>
          <a:p>
            <a:fld id="{1FB17FDE-20E4-4723-8476-2F4ACF18D78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10431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83262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1" r:id="rId2"/>
    <p:sldLayoutId id="2147483665" r:id="rId3"/>
    <p:sldLayoutId id="2147483709" r:id="rId4"/>
    <p:sldLayoutId id="2147483712" r:id="rId5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://127.0.0.1:8000/admin" TargetMode="Externa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80617" y="1966684"/>
            <a:ext cx="7877739" cy="1349620"/>
          </a:xfrm>
        </p:spPr>
        <p:txBody>
          <a:bodyPr/>
          <a:lstStyle/>
          <a:p>
            <a:r>
              <a:rPr lang="en-US" sz="2954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Django</a:t>
            </a:r>
            <a:br>
              <a:rPr lang="en-US" sz="2954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16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- </a:t>
            </a:r>
            <a:r>
              <a:rPr lang="ko-KR" altLang="en-US" sz="16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파이썬 웹 프로그래밍 참조</a:t>
            </a:r>
            <a:endParaRPr lang="en-US" sz="2954" b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Subtitle 2"/>
          <p:cNvSpPr>
            <a:spLocks noGrp="1"/>
          </p:cNvSpPr>
          <p:nvPr>
            <p:ph type="subTitle" idx="1"/>
          </p:nvPr>
        </p:nvSpPr>
        <p:spPr>
          <a:xfrm>
            <a:off x="3235400" y="4964442"/>
            <a:ext cx="5908431" cy="1617785"/>
          </a:xfrm>
        </p:spPr>
        <p:txBody>
          <a:bodyPr/>
          <a:lstStyle/>
          <a:p>
            <a:pPr algn="r"/>
            <a:endParaRPr lang="en-US" altLang="ko-KR" sz="2215" b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r"/>
            <a:r>
              <a:rPr lang="ko-KR" altLang="en-US" sz="2215"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강사</a:t>
            </a:r>
            <a:r>
              <a:rPr lang="en-US" altLang="ko-KR" sz="2215"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</a:t>
            </a:r>
            <a:r>
              <a:rPr lang="ko-KR" altLang="en-US" sz="2215" b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서찬웅</a:t>
            </a:r>
            <a:endParaRPr lang="en-US" sz="2215" b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defTabSz="844083" fontAlgn="base">
              <a:spcBef>
                <a:spcPct val="0"/>
              </a:spcBef>
              <a:spcAft>
                <a:spcPct val="0"/>
              </a:spcAft>
            </a:pPr>
            <a:endParaRPr kumimoji="1" lang="en-US">
              <a:solidFill>
                <a:srgbClr val="EEECE1"/>
              </a:solidFill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844083" fontAlgn="base">
              <a:spcBef>
                <a:spcPct val="0"/>
              </a:spcBef>
              <a:spcAft>
                <a:spcPct val="0"/>
              </a:spcAft>
            </a:pPr>
            <a:fld id="{B1A96CDA-AC9E-4D10-87FE-92C3AF95A555}" type="slidenum">
              <a:rPr kumimoji="1" lang="en-US">
                <a:solidFill>
                  <a:srgbClr val="EEECE1"/>
                </a:solidFill>
              </a:rPr>
              <a:pPr defTabSz="844083" fontAlgn="base">
                <a:spcBef>
                  <a:spcPct val="0"/>
                </a:spcBef>
                <a:spcAft>
                  <a:spcPct val="0"/>
                </a:spcAft>
              </a:pPr>
              <a:t>1</a:t>
            </a:fld>
            <a:endParaRPr kumimoji="1" lang="en-US">
              <a:solidFill>
                <a:srgbClr val="EEECE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9585969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C241EC-2F28-4250-AED2-EF809B15FA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설정하기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A6FEF74-DC4A-4AA3-B2E5-4AAA0B73EE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D53764D-CBB4-4129-9BFA-DECA781E36AE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/>
              <a:t>settings.py</a:t>
            </a:r>
            <a:r>
              <a:rPr lang="ko-KR" altLang="en-US"/>
              <a:t>에 </a:t>
            </a:r>
            <a:r>
              <a:rPr lang="en-US" altLang="ko-KR"/>
              <a:t>practice app </a:t>
            </a:r>
            <a:r>
              <a:rPr lang="ko-KR" altLang="en-US"/>
              <a:t>추가합니다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r>
              <a:rPr lang="en-US" altLang="ko-KR"/>
              <a:t>url</a:t>
            </a:r>
            <a:r>
              <a:rPr lang="ko-KR" altLang="en-US"/>
              <a:t> 설정하기 </a:t>
            </a:r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r>
              <a:rPr lang="en-US" altLang="ko-KR"/>
              <a:t>practice.views.py </a:t>
            </a:r>
            <a:r>
              <a:rPr lang="ko-KR" altLang="en-US"/>
              <a:t>수정하기</a:t>
            </a:r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r>
              <a:rPr lang="en-US" altLang="ko-KR"/>
              <a:t>runserver</a:t>
            </a:r>
            <a:r>
              <a:rPr lang="ko-KR" altLang="en-US"/>
              <a:t>로 실행  </a:t>
            </a:r>
            <a:endParaRPr lang="en-US" altLang="ko-KR"/>
          </a:p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C3EBBEE-9FA3-4E33-9518-20DD54851ABB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B17FDE-20E4-4723-8476-2F4ACF18D788}" type="slidenum">
              <a:rPr lang="ko-KR" altLang="en-US" smtClean="0"/>
              <a:pPr/>
              <a:t>10</a:t>
            </a:fld>
            <a:endParaRPr lang="ko-KR" altLang="en-US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63585973-AAA4-472F-A016-20805E0A81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0844" y="1591419"/>
            <a:ext cx="4311941" cy="133882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INSTALLED_APPS = [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9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  <a:t>'django.contrib.admin'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        </a:t>
            </a:r>
            <a:r>
              <a:rPr kumimoji="0" lang="ko-KR" altLang="ko-KR" sz="9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# </a:t>
            </a:r>
            <a:r>
              <a:rPr kumimoji="0" lang="ko-KR" altLang="ko-KR" sz="9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관리자 기능 관련 기본 앱</a:t>
            </a:r>
            <a:br>
              <a:rPr kumimoji="0" lang="ko-KR" altLang="ko-KR" sz="9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kumimoji="0" lang="ko-KR" altLang="ko-KR" sz="9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kumimoji="0" lang="ko-KR" altLang="ko-KR" sz="9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  <a:t>'django.contrib.auth'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         </a:t>
            </a:r>
            <a:r>
              <a:rPr kumimoji="0" lang="ko-KR" altLang="ko-KR" sz="9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# </a:t>
            </a:r>
            <a:r>
              <a:rPr kumimoji="0" lang="ko-KR" altLang="ko-KR" sz="9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인증 처리</a:t>
            </a:r>
            <a:br>
              <a:rPr kumimoji="0" lang="ko-KR" altLang="ko-KR" sz="9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kumimoji="0" lang="ko-KR" altLang="ko-KR" sz="9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kumimoji="0" lang="ko-KR" altLang="ko-KR" sz="9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  <a:t>'django.contrib.contenttypes'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 </a:t>
            </a:r>
            <a:r>
              <a:rPr kumimoji="0" lang="ko-KR" altLang="ko-KR" sz="9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# </a:t>
            </a:r>
            <a:r>
              <a:rPr kumimoji="0" lang="ko-KR" altLang="ko-KR" sz="9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모델 관리</a:t>
            </a:r>
            <a:br>
              <a:rPr kumimoji="0" lang="ko-KR" altLang="ko-KR" sz="9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kumimoji="0" lang="ko-KR" altLang="ko-KR" sz="9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kumimoji="0" lang="ko-KR" altLang="ko-KR" sz="9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  <a:t>'django.contrib.sessions'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     </a:t>
            </a:r>
            <a:r>
              <a:rPr kumimoji="0" lang="ko-KR" altLang="ko-KR" sz="9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# </a:t>
            </a:r>
            <a:r>
              <a:rPr kumimoji="0" lang="ko-KR" altLang="ko-KR" sz="9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세션 및 방문자 관리</a:t>
            </a:r>
            <a:br>
              <a:rPr kumimoji="0" lang="ko-KR" altLang="ko-KR" sz="9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kumimoji="0" lang="ko-KR" altLang="ko-KR" sz="9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kumimoji="0" lang="ko-KR" altLang="ko-KR" sz="9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  <a:t>'django.contrib.messages'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     </a:t>
            </a:r>
            <a:r>
              <a:rPr kumimoji="0" lang="ko-KR" altLang="ko-KR" sz="9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# </a:t>
            </a:r>
            <a:r>
              <a:rPr kumimoji="0" lang="ko-KR" altLang="ko-KR" sz="9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메시지 처리</a:t>
            </a:r>
            <a:br>
              <a:rPr kumimoji="0" lang="ko-KR" altLang="ko-KR" sz="9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kumimoji="0" lang="ko-KR" altLang="ko-KR" sz="9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kumimoji="0" lang="ko-KR" altLang="ko-KR" sz="9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  <a:t>'django.contrib.staticfiles'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  </a:t>
            </a:r>
            <a:r>
              <a:rPr kumimoji="0" lang="ko-KR" altLang="ko-KR" sz="9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# </a:t>
            </a:r>
            <a:r>
              <a:rPr kumimoji="0" lang="ko-KR" altLang="ko-KR" sz="9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정적 파일 처리</a:t>
            </a:r>
            <a:br>
              <a:rPr kumimoji="0" lang="ko-KR" altLang="ko-KR" sz="9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kumimoji="0" lang="ko-KR" altLang="ko-KR" sz="9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kumimoji="0" lang="ko-KR" altLang="ko-KR" sz="9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  <a:t>'practice'                      </a:t>
            </a:r>
            <a:r>
              <a:rPr kumimoji="0" lang="ko-KR" altLang="ko-KR" sz="9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# </a:t>
            </a:r>
            <a:r>
              <a:rPr kumimoji="0" lang="ko-KR" altLang="ko-KR" sz="9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우리가 처음으로 만든</a:t>
            </a:r>
            <a:r>
              <a:rPr kumimoji="0" lang="ko-KR" altLang="ko-KR" sz="9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 app</a:t>
            </a:r>
            <a:br>
              <a:rPr kumimoji="0" lang="ko-KR" altLang="ko-KR" sz="9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]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DC8FE3C-A9B6-4F29-9E14-8318B8283B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0844" y="3422317"/>
            <a:ext cx="3867325" cy="92333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from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practice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import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views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urlpatterns = [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path(</a:t>
            </a:r>
            <a:r>
              <a:rPr kumimoji="0" lang="ko-KR" altLang="ko-KR" sz="9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  <a:t>'admin/'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admin.site.urls),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path(</a:t>
            </a:r>
            <a:r>
              <a:rPr kumimoji="0" lang="ko-KR" altLang="ko-KR" sz="9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  <a:t>"Hello</a:t>
            </a:r>
            <a:r>
              <a:rPr kumimoji="0" lang="en-US" altLang="ko-KR" sz="9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  <a:t>/</a:t>
            </a:r>
            <a:r>
              <a:rPr kumimoji="0" lang="ko-KR" altLang="ko-KR" sz="9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views.TellHello)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]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06BC6367-1737-4C8A-AF57-010D80E120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0844" y="5050898"/>
            <a:ext cx="4963218" cy="78483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from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django.http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import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HttpResponse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9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def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TellHello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requests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):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html = </a:t>
            </a:r>
            <a:r>
              <a:rPr kumimoji="0" lang="ko-KR" altLang="ko-KR" sz="9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  <a:t>"&lt;h1&gt; </a:t>
            </a:r>
            <a:r>
              <a:rPr kumimoji="0" lang="ko-KR" altLang="ko-KR" sz="9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우리들의 첫번째 장고</a:t>
            </a:r>
            <a:r>
              <a:rPr kumimoji="0" lang="ko-KR" altLang="ko-KR" sz="9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  <a:t> App</a:t>
            </a:r>
            <a:r>
              <a:rPr kumimoji="0" lang="ko-KR" altLang="ko-KR" sz="9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입니다</a:t>
            </a:r>
            <a:r>
              <a:rPr kumimoji="0" lang="ko-KR" altLang="ko-KR" sz="9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  <a:t>.  &lt;/h1&gt;"</a:t>
            </a:r>
            <a:br>
              <a:rPr kumimoji="0" lang="ko-KR" altLang="ko-KR" sz="9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return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HttpResponse(html)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222E93D-1E39-4C4E-9D21-AC8D8CF5BD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0782" y="5200496"/>
            <a:ext cx="4963218" cy="1105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7310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E6795D-8DBF-4B74-965C-BD1F5DA28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Template</a:t>
            </a:r>
            <a:r>
              <a:rPr lang="ko-KR" altLang="en-US"/>
              <a:t> 사용하기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C51C226-BEB0-4BF3-B985-BB5601EF1D7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DF83B62-0DC7-4E36-8E74-959C6053007E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/>
              <a:t>이전 장표는 </a:t>
            </a:r>
            <a:r>
              <a:rPr lang="en-US" altLang="ko-KR"/>
              <a:t>views.py </a:t>
            </a:r>
            <a:r>
              <a:rPr lang="ko-KR" altLang="en-US"/>
              <a:t>안에서 웹에 표시할 내용을 코딩했지만</a:t>
            </a:r>
            <a:r>
              <a:rPr lang="en-US" altLang="ko-KR"/>
              <a:t>, </a:t>
            </a:r>
            <a:r>
              <a:rPr lang="ko-KR" altLang="en-US"/>
              <a:t>사실 이렇게 할 경우는 거의 없습니다</a:t>
            </a:r>
            <a:r>
              <a:rPr lang="en-US" altLang="ko-KR"/>
              <a:t>. </a:t>
            </a:r>
          </a:p>
          <a:p>
            <a:r>
              <a:rPr lang="ko-KR" altLang="en-US"/>
              <a:t>수천 줄이 넘는 복잡한 애플리케이션을 이렇게 개발할 순 없습니다</a:t>
            </a:r>
            <a:r>
              <a:rPr lang="en-US" altLang="ko-KR"/>
              <a:t>. </a:t>
            </a:r>
            <a:r>
              <a:rPr lang="ko-KR" altLang="en-US"/>
              <a:t>그래서 </a:t>
            </a:r>
            <a:r>
              <a:rPr lang="en-US" altLang="ko-KR"/>
              <a:t>template</a:t>
            </a:r>
            <a:r>
              <a:rPr lang="ko-KR" altLang="en-US"/>
              <a:t> 파일로 작성하여 개발합니다</a:t>
            </a:r>
            <a:r>
              <a:rPr lang="en-US" altLang="ko-KR"/>
              <a:t>. </a:t>
            </a:r>
          </a:p>
          <a:p>
            <a:r>
              <a:rPr lang="en-US" altLang="ko-KR"/>
              <a:t>app </a:t>
            </a:r>
            <a:r>
              <a:rPr lang="ko-KR" altLang="en-US"/>
              <a:t>추가하기 </a:t>
            </a:r>
            <a:endParaRPr lang="en-US" altLang="ko-KR"/>
          </a:p>
          <a:p>
            <a:pPr lvl="1"/>
            <a:r>
              <a:rPr lang="en-US" altLang="ko-KR">
                <a:solidFill>
                  <a:srgbClr val="FF0000"/>
                </a:solidFill>
              </a:rPr>
              <a:t>python manage.py startapp html_practice</a:t>
            </a:r>
          </a:p>
          <a:p>
            <a:r>
              <a:rPr lang="en-US" altLang="ko-KR"/>
              <a:t>settings.py</a:t>
            </a:r>
            <a:r>
              <a:rPr lang="ko-KR" altLang="en-US"/>
              <a:t>에서 </a:t>
            </a:r>
            <a:r>
              <a:rPr lang="en-US" altLang="ko-KR"/>
              <a:t>app </a:t>
            </a:r>
            <a:r>
              <a:rPr lang="ko-KR" altLang="en-US"/>
              <a:t>추가하기</a:t>
            </a:r>
            <a:endParaRPr lang="en-US" altLang="ko-KR"/>
          </a:p>
          <a:p>
            <a:r>
              <a:rPr lang="en-US" altLang="ko-KR"/>
              <a:t>urls.py</a:t>
            </a:r>
            <a:r>
              <a:rPr lang="ko-KR" altLang="en-US"/>
              <a:t>에 추가하기 </a:t>
            </a:r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r>
              <a:rPr lang="en-US" altLang="ko-KR"/>
              <a:t>html_practice</a:t>
            </a:r>
            <a:r>
              <a:rPr lang="ko-KR" altLang="en-US"/>
              <a:t>의 </a:t>
            </a:r>
            <a:r>
              <a:rPr lang="en-US" altLang="ko-KR"/>
              <a:t>views.py </a:t>
            </a:r>
            <a:r>
              <a:rPr lang="ko-KR" altLang="en-US"/>
              <a:t>추가 </a:t>
            </a:r>
            <a:endParaRPr lang="en-US" altLang="ko-KR"/>
          </a:p>
          <a:p>
            <a:endParaRPr lang="en-US" altLang="ko-KR"/>
          </a:p>
          <a:p>
            <a:r>
              <a:rPr lang="en-US" altLang="ko-KR"/>
              <a:t>templates </a:t>
            </a:r>
            <a:r>
              <a:rPr lang="ko-KR" altLang="en-US"/>
              <a:t>폴더 생성 후에 </a:t>
            </a:r>
            <a:r>
              <a:rPr lang="en-US" altLang="ko-KR"/>
              <a:t>index.html </a:t>
            </a:r>
            <a:r>
              <a:rPr lang="ko-KR" altLang="en-US"/>
              <a:t>파일 만들기</a:t>
            </a:r>
            <a:endParaRPr lang="en-US" altLang="ko-KR"/>
          </a:p>
          <a:p>
            <a:endParaRPr lang="en-US" altLang="ko-KR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810AFFB-9F59-4404-AF98-80EF91802B71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B17FDE-20E4-4723-8476-2F4ACF18D788}" type="slidenum">
              <a:rPr lang="ko-KR" altLang="en-US" smtClean="0"/>
              <a:pPr/>
              <a:t>11</a:t>
            </a:fld>
            <a:endParaRPr lang="ko-KR" altLang="en-US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BF61493D-A981-43C8-A426-92BF130859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01805" y="1895400"/>
            <a:ext cx="4345497" cy="175432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INSTALLED_APPS = [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9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  <a:t>'django.contrib.admin'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        </a:t>
            </a:r>
            <a:r>
              <a:rPr kumimoji="0" lang="ko-KR" altLang="ko-KR" sz="9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# </a:t>
            </a:r>
            <a:r>
              <a:rPr kumimoji="0" lang="ko-KR" altLang="ko-KR" sz="9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관리자 기능 관련 기본 앱</a:t>
            </a:r>
            <a:br>
              <a:rPr kumimoji="0" lang="ko-KR" altLang="ko-KR" sz="9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kumimoji="0" lang="ko-KR" altLang="ko-KR" sz="9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kumimoji="0" lang="ko-KR" altLang="ko-KR" sz="9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  <a:t>'django.contrib.auth'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         </a:t>
            </a:r>
            <a:r>
              <a:rPr kumimoji="0" lang="ko-KR" altLang="ko-KR" sz="9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# </a:t>
            </a:r>
            <a:r>
              <a:rPr kumimoji="0" lang="ko-KR" altLang="ko-KR" sz="9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인증 처리</a:t>
            </a:r>
            <a:br>
              <a:rPr kumimoji="0" lang="ko-KR" altLang="ko-KR" sz="9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kumimoji="0" lang="ko-KR" altLang="ko-KR" sz="9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kumimoji="0" lang="ko-KR" altLang="ko-KR" sz="9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  <a:t>'django.contrib.contenttypes'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 </a:t>
            </a:r>
            <a:r>
              <a:rPr kumimoji="0" lang="ko-KR" altLang="ko-KR" sz="9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# </a:t>
            </a:r>
            <a:r>
              <a:rPr kumimoji="0" lang="ko-KR" altLang="ko-KR" sz="9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모델 관리</a:t>
            </a:r>
            <a:br>
              <a:rPr kumimoji="0" lang="ko-KR" altLang="ko-KR" sz="9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kumimoji="0" lang="ko-KR" altLang="ko-KR" sz="9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kumimoji="0" lang="ko-KR" altLang="ko-KR" sz="9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  <a:t>'django.contrib.sessions'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     </a:t>
            </a:r>
            <a:r>
              <a:rPr kumimoji="0" lang="ko-KR" altLang="ko-KR" sz="9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# </a:t>
            </a:r>
            <a:r>
              <a:rPr kumimoji="0" lang="ko-KR" altLang="ko-KR" sz="9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세션 및 방문자 관리</a:t>
            </a:r>
            <a:br>
              <a:rPr kumimoji="0" lang="ko-KR" altLang="ko-KR" sz="9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kumimoji="0" lang="ko-KR" altLang="ko-KR" sz="9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kumimoji="0" lang="ko-KR" altLang="ko-KR" sz="9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  <a:t>'django.contrib.messages'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     </a:t>
            </a:r>
            <a:r>
              <a:rPr kumimoji="0" lang="ko-KR" altLang="ko-KR" sz="9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# </a:t>
            </a:r>
            <a:r>
              <a:rPr kumimoji="0" lang="ko-KR" altLang="ko-KR" sz="9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메시지 처리</a:t>
            </a:r>
            <a:br>
              <a:rPr kumimoji="0" lang="ko-KR" altLang="ko-KR" sz="9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kumimoji="0" lang="ko-KR" altLang="ko-KR" sz="9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kumimoji="0" lang="ko-KR" altLang="ko-KR" sz="9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  <a:t>'django.contrib.staticfiles'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  </a:t>
            </a:r>
            <a:r>
              <a:rPr kumimoji="0" lang="ko-KR" altLang="ko-KR" sz="9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# </a:t>
            </a:r>
            <a:r>
              <a:rPr kumimoji="0" lang="ko-KR" altLang="ko-KR" sz="9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정적 파일 처리</a:t>
            </a:r>
            <a:br>
              <a:rPr kumimoji="0" lang="ko-KR" altLang="ko-KR" sz="9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kumimoji="0" lang="ko-KR" altLang="ko-KR" sz="9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kumimoji="0" lang="ko-KR" altLang="ko-KR" sz="9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  <a:t>'practice'                      </a:t>
            </a:r>
            <a:r>
              <a:rPr kumimoji="0" lang="ko-KR" altLang="ko-KR" sz="9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# </a:t>
            </a:r>
            <a:r>
              <a:rPr kumimoji="0" lang="ko-KR" altLang="ko-KR" sz="9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우리가 처음으로 만든</a:t>
            </a:r>
            <a:r>
              <a:rPr kumimoji="0" lang="ko-KR" altLang="ko-KR" sz="9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 app</a:t>
            </a:r>
            <a:br>
              <a:rPr kumimoji="0" lang="ko-KR" altLang="ko-KR" sz="9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9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  <a:t>"html_practice"                 </a:t>
            </a:r>
            <a:r>
              <a:rPr kumimoji="0" lang="ko-KR" altLang="ko-KR" sz="9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# html </a:t>
            </a:r>
            <a:r>
              <a:rPr kumimoji="0" lang="ko-KR" altLang="ko-KR" sz="9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연습을 위한</a:t>
            </a:r>
            <a:r>
              <a:rPr kumimoji="0" lang="ko-KR" altLang="ko-KR" sz="9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 app</a:t>
            </a:r>
            <a:br>
              <a:rPr kumimoji="0" lang="ko-KR" altLang="ko-KR" sz="9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]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36E51376-52E2-4F8D-AAF9-3BA911B91C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93122" y="3567499"/>
            <a:ext cx="3481431" cy="120032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from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practice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import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views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from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html_practice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import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views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as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html_views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urlpatterns = [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path(</a:t>
            </a:r>
            <a:r>
              <a:rPr kumimoji="0" lang="ko-KR" altLang="ko-KR" sz="9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  <a:t>'admin/'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admin.site.urls),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path(</a:t>
            </a:r>
            <a:r>
              <a:rPr kumimoji="0" lang="ko-KR" altLang="ko-KR" sz="9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  <a:t>"Hello/"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views.TellHello),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path(</a:t>
            </a:r>
            <a:r>
              <a:rPr kumimoji="0" lang="ko-KR" altLang="ko-KR" sz="9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  <a:t>"html/"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html_views.main_view)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]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DD8E2FDA-BEB7-4DFA-8797-2BC7C5DE98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0176" y="5181733"/>
            <a:ext cx="4345497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def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main_view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(request):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return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render(request, </a:t>
            </a:r>
            <a:r>
              <a:rPr kumimoji="0" lang="ko-KR" altLang="ko-KR" sz="9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  <a:t>'index.html'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1AB8EBC-DCAD-46BD-A10B-D0EC57ED82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7581" y="4269839"/>
            <a:ext cx="3096057" cy="1933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3659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D76A23-5282-472C-8717-2AD47B685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html </a:t>
            </a:r>
            <a:r>
              <a:rPr lang="ko-KR" altLang="en-US"/>
              <a:t>태그 정리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3CB27B4-0300-481D-820E-B2251464DD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B539F25-DA5F-428F-96D8-1BB7407B0BD4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/>
              <a:t>html </a:t>
            </a:r>
            <a:r>
              <a:rPr lang="ko-KR" altLang="en-US"/>
              <a:t>태그를 정리해 봅시다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3BB99E7-ED72-4903-BC3C-C01693C05DDB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B17FDE-20E4-4723-8476-2F4ACF18D788}" type="slidenum">
              <a:rPr lang="ko-KR" altLang="en-US" smtClean="0"/>
              <a:pPr/>
              <a:t>12</a:t>
            </a:fld>
            <a:endParaRPr lang="ko-KR" altLang="en-US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4639C217-D5E0-41C6-97FF-A3A7323B34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1208227"/>
              </p:ext>
            </p:extLst>
          </p:nvPr>
        </p:nvGraphicFramePr>
        <p:xfrm>
          <a:off x="820723" y="1602699"/>
          <a:ext cx="7696200" cy="4281252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447800">
                  <a:extLst>
                    <a:ext uri="{9D8B030D-6E8A-4147-A177-3AD203B41FA5}">
                      <a16:colId xmlns:a16="http://schemas.microsoft.com/office/drawing/2014/main" val="2968154428"/>
                    </a:ext>
                  </a:extLst>
                </a:gridCol>
                <a:gridCol w="6248400">
                  <a:extLst>
                    <a:ext uri="{9D8B030D-6E8A-4147-A177-3AD203B41FA5}">
                      <a16:colId xmlns:a16="http://schemas.microsoft.com/office/drawing/2014/main" val="1750321813"/>
                    </a:ext>
                  </a:extLst>
                </a:gridCol>
              </a:tblGrid>
              <a:tr h="60686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태그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기능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74338317"/>
                  </a:ext>
                </a:extLst>
              </a:tr>
              <a:tr h="6260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&lt;a&gt;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/>
                        <a:t>하이퍼링크를 추가</a:t>
                      </a:r>
                      <a:r>
                        <a:rPr lang="en-US" altLang="ko-KR" sz="1200" dirty="0"/>
                        <a:t>. </a:t>
                      </a:r>
                    </a:p>
                    <a:p>
                      <a:pPr algn="l" latinLnBrk="1"/>
                      <a:r>
                        <a:rPr lang="en-US" altLang="ko-KR" sz="1200" dirty="0" err="1"/>
                        <a:t>href</a:t>
                      </a:r>
                      <a:r>
                        <a:rPr lang="en-US" altLang="ko-KR" sz="1200" baseline="0" dirty="0"/>
                        <a:t> </a:t>
                      </a:r>
                      <a:r>
                        <a:rPr lang="ko-KR" altLang="en-US" sz="1200" baseline="0" dirty="0"/>
                        <a:t>속성을 사용하여 링크할 </a:t>
                      </a:r>
                      <a:r>
                        <a:rPr lang="en-US" altLang="ko-KR" sz="1200" baseline="0" dirty="0" err="1"/>
                        <a:t>url</a:t>
                      </a:r>
                      <a:r>
                        <a:rPr lang="ko-KR" altLang="en-US" sz="1200" baseline="0" dirty="0"/>
                        <a:t>을 지정</a:t>
                      </a:r>
                      <a:r>
                        <a:rPr lang="en-US" altLang="ko-KR" sz="1200" baseline="0" dirty="0"/>
                        <a:t>.</a:t>
                      </a:r>
                    </a:p>
                    <a:p>
                      <a:pPr algn="l" latinLnBrk="1"/>
                      <a:r>
                        <a:rPr lang="ko-KR" altLang="en-US" sz="1200" baseline="0" dirty="0"/>
                        <a:t>메일 주소나 페이지 안의 다른 부분도 링크 가능 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79014023"/>
                  </a:ext>
                </a:extLst>
              </a:tr>
              <a:tr h="6068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&lt;h1&gt;~</a:t>
                      </a:r>
                    </a:p>
                    <a:p>
                      <a:pPr algn="ctr" latinLnBrk="1"/>
                      <a:r>
                        <a:rPr lang="en-US" altLang="ko-KR" sz="1400" dirty="0"/>
                        <a:t>&lt;h6&gt;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/>
                        <a:t>문장의 제목을 생성</a:t>
                      </a:r>
                      <a:r>
                        <a:rPr lang="en-US" altLang="ko-KR" sz="1200" dirty="0"/>
                        <a:t>.</a:t>
                      </a:r>
                    </a:p>
                    <a:p>
                      <a:pPr algn="l" latinLnBrk="1"/>
                      <a:r>
                        <a:rPr lang="ko-KR" altLang="en-US" sz="1200" dirty="0"/>
                        <a:t>숫자가 낮을수록 상위 레벨을 의미</a:t>
                      </a:r>
                      <a:r>
                        <a:rPr lang="en-US" altLang="ko-KR" sz="1200" dirty="0"/>
                        <a:t>.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6593343"/>
                  </a:ext>
                </a:extLst>
              </a:tr>
              <a:tr h="6068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&lt;p&gt;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/>
                        <a:t>단락을 나타낸다</a:t>
                      </a:r>
                      <a:r>
                        <a:rPr lang="en-US" altLang="ko-KR" sz="1200" dirty="0"/>
                        <a:t>. </a:t>
                      </a:r>
                      <a:r>
                        <a:rPr lang="ko-KR" altLang="en-US" sz="1200" dirty="0"/>
                        <a:t>달리 표시할 요소가 없는 경우에 사용하기를 권장</a:t>
                      </a:r>
                      <a:r>
                        <a:rPr lang="en-US" altLang="ko-KR" sz="1200" dirty="0"/>
                        <a:t>.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76094553"/>
                  </a:ext>
                </a:extLst>
              </a:tr>
              <a:tr h="6068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&lt;</a:t>
                      </a:r>
                      <a:r>
                        <a:rPr lang="en-US" altLang="ko-KR" sz="1400" dirty="0" err="1"/>
                        <a:t>br</a:t>
                      </a:r>
                      <a:r>
                        <a:rPr lang="en-US" altLang="ko-KR" sz="1400" dirty="0"/>
                        <a:t>&gt;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/>
                        <a:t>줄바꿈을</a:t>
                      </a:r>
                      <a:r>
                        <a:rPr lang="ko-KR" altLang="en-US" sz="1200" dirty="0"/>
                        <a:t> 나타낸다</a:t>
                      </a:r>
                      <a:r>
                        <a:rPr lang="en-US" altLang="ko-KR" sz="1200" dirty="0"/>
                        <a:t>. </a:t>
                      </a:r>
                      <a:r>
                        <a:rPr lang="ko-KR" altLang="en-US" sz="1200" dirty="0"/>
                        <a:t>줄을 바꿀 문자의  끝에 </a:t>
                      </a:r>
                      <a:r>
                        <a:rPr lang="en-US" altLang="ko-KR" sz="1200" dirty="0"/>
                        <a:t>&lt;</a:t>
                      </a:r>
                      <a:r>
                        <a:rPr lang="en-US" altLang="ko-KR" sz="1200" dirty="0" err="1"/>
                        <a:t>br</a:t>
                      </a:r>
                      <a:r>
                        <a:rPr lang="en-US" altLang="ko-KR" sz="1200" dirty="0"/>
                        <a:t>&gt;</a:t>
                      </a:r>
                      <a:r>
                        <a:rPr lang="ko-KR" altLang="en-US" sz="1200" dirty="0"/>
                        <a:t>를 붙인다</a:t>
                      </a:r>
                      <a:r>
                        <a:rPr lang="en-US" altLang="ko-KR" sz="1200" dirty="0"/>
                        <a:t>. </a:t>
                      </a:r>
                      <a:r>
                        <a:rPr lang="ko-KR" altLang="en-US" sz="1200" dirty="0"/>
                        <a:t>이 태그는 </a:t>
                      </a:r>
                      <a:r>
                        <a:rPr lang="en-US" altLang="ko-KR" sz="1200" dirty="0"/>
                        <a:t>&lt;/</a:t>
                      </a:r>
                      <a:r>
                        <a:rPr lang="en-US" altLang="ko-KR" sz="1200" dirty="0" err="1"/>
                        <a:t>br</a:t>
                      </a:r>
                      <a:r>
                        <a:rPr lang="en-US" altLang="ko-KR" sz="1200" dirty="0"/>
                        <a:t>&gt;</a:t>
                      </a:r>
                      <a:r>
                        <a:rPr lang="ko-KR" altLang="en-US" sz="1200" dirty="0"/>
                        <a:t>은 </a:t>
                      </a:r>
                      <a:r>
                        <a:rPr lang="ko-KR" altLang="en-US" sz="1200" dirty="0" err="1"/>
                        <a:t>필요없다</a:t>
                      </a:r>
                      <a:r>
                        <a:rPr lang="en-US" altLang="ko-KR" sz="1200" dirty="0"/>
                        <a:t>.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98856909"/>
                  </a:ext>
                </a:extLst>
              </a:tr>
              <a:tr h="6068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&lt;</a:t>
                      </a:r>
                      <a:r>
                        <a:rPr lang="en-US" altLang="ko-KR" sz="1400" dirty="0" err="1"/>
                        <a:t>ul</a:t>
                      </a:r>
                      <a:r>
                        <a:rPr lang="en-US" altLang="ko-KR" sz="1400" dirty="0"/>
                        <a:t>&gt;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/>
                        <a:t>번호가 없는 항목 쓰기의 범위를 나타낸다</a:t>
                      </a:r>
                      <a:r>
                        <a:rPr lang="en-US" altLang="ko-KR" sz="1200" dirty="0"/>
                        <a:t>. </a:t>
                      </a:r>
                    </a:p>
                    <a:p>
                      <a:pPr algn="l" latinLnBrk="1"/>
                      <a:r>
                        <a:rPr lang="ko-KR" altLang="en-US" sz="1200" dirty="0"/>
                        <a:t>항목은 </a:t>
                      </a:r>
                      <a:r>
                        <a:rPr lang="en-US" altLang="ko-KR" sz="1200" dirty="0"/>
                        <a:t>&lt;li&gt;</a:t>
                      </a:r>
                      <a:r>
                        <a:rPr lang="ko-KR" altLang="en-US" sz="1200" dirty="0"/>
                        <a:t>로 지정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46905603"/>
                  </a:ext>
                </a:extLst>
              </a:tr>
              <a:tr h="6068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&lt;</a:t>
                      </a:r>
                      <a:r>
                        <a:rPr lang="en-US" altLang="ko-KR" sz="1400" dirty="0" err="1"/>
                        <a:t>ol</a:t>
                      </a:r>
                      <a:r>
                        <a:rPr lang="en-US" altLang="ko-KR" sz="1400" dirty="0"/>
                        <a:t>&gt;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/>
                        <a:t>번호가 붙은 항목 쓰기의 범위를 나타낸다</a:t>
                      </a:r>
                      <a:r>
                        <a:rPr lang="en-US" altLang="ko-KR" sz="1200" dirty="0"/>
                        <a:t>. </a:t>
                      </a:r>
                    </a:p>
                    <a:p>
                      <a:pPr algn="l" latinLnBrk="1"/>
                      <a:r>
                        <a:rPr lang="ko-KR" altLang="en-US" sz="1200" dirty="0"/>
                        <a:t>항목은 </a:t>
                      </a:r>
                      <a:r>
                        <a:rPr lang="en-US" altLang="ko-KR" sz="1200" dirty="0"/>
                        <a:t>&lt;li&gt;</a:t>
                      </a:r>
                      <a:r>
                        <a:rPr lang="ko-KR" altLang="en-US" sz="1200" dirty="0"/>
                        <a:t>으로 지정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081651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167147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523FC9-A2AC-4A24-8492-A1BC552FB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html</a:t>
            </a:r>
            <a:r>
              <a:rPr lang="ko-KR" altLang="en-US"/>
              <a:t> 태그 정리 </a:t>
            </a:r>
            <a:r>
              <a:rPr lang="en-US" altLang="ko-KR"/>
              <a:t>2</a:t>
            </a:r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088C461-5240-4FF1-B1D4-87D98CE4B6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ADCA971-217B-449E-B6AF-555028AF76C8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/>
              <a:t>여러 개의 문장을 하나의 단위로 묶는 태그 소개</a:t>
            </a:r>
            <a:endParaRPr lang="en-US" altLang="ko-KR"/>
          </a:p>
          <a:p>
            <a:r>
              <a:rPr lang="ko-KR" altLang="en-US"/>
              <a:t>콘텐츠를 묶어서 그 뒤에 작성하는 </a:t>
            </a:r>
            <a:r>
              <a:rPr lang="en-US" altLang="ko-KR"/>
              <a:t>CSS(Sascading Style Sheets)</a:t>
            </a:r>
            <a:r>
              <a:rPr lang="ko-KR" altLang="en-US"/>
              <a:t>를 적용</a:t>
            </a:r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pPr marL="0" indent="0">
              <a:buNone/>
            </a:pPr>
            <a:endParaRPr lang="en-US" altLang="ko-KR"/>
          </a:p>
          <a:p>
            <a:r>
              <a:rPr lang="en-US" altLang="ko-KR"/>
              <a:t>Tabel </a:t>
            </a:r>
            <a:r>
              <a:rPr lang="ko-KR" altLang="en-US"/>
              <a:t>태그  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E0F4DF4-1937-4981-9E80-78343E3E914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B17FDE-20E4-4723-8476-2F4ACF18D788}" type="slidenum">
              <a:rPr lang="ko-KR" altLang="en-US" smtClean="0"/>
              <a:pPr/>
              <a:t>13</a:t>
            </a:fld>
            <a:endParaRPr lang="ko-KR" altLang="en-US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09823F70-60DB-46E3-A984-0D01CFE4DD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857070"/>
              </p:ext>
            </p:extLst>
          </p:nvPr>
        </p:nvGraphicFramePr>
        <p:xfrm>
          <a:off x="757237" y="1993405"/>
          <a:ext cx="7696200" cy="1352665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447800">
                  <a:extLst>
                    <a:ext uri="{9D8B030D-6E8A-4147-A177-3AD203B41FA5}">
                      <a16:colId xmlns:a16="http://schemas.microsoft.com/office/drawing/2014/main" val="373658994"/>
                    </a:ext>
                  </a:extLst>
                </a:gridCol>
                <a:gridCol w="6248400">
                  <a:extLst>
                    <a:ext uri="{9D8B030D-6E8A-4147-A177-3AD203B41FA5}">
                      <a16:colId xmlns:a16="http://schemas.microsoft.com/office/drawing/2014/main" val="3653697557"/>
                    </a:ext>
                  </a:extLst>
                </a:gridCol>
              </a:tblGrid>
              <a:tr h="4382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태그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기능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93738137"/>
                  </a:ext>
                </a:extLst>
              </a:tr>
              <a:tr h="4521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&lt;div&gt;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/>
                        <a:t>콘텐츠의 단위를 나타낸다</a:t>
                      </a:r>
                      <a:r>
                        <a:rPr lang="en-US" altLang="ko-KR" sz="1200" dirty="0"/>
                        <a:t>. </a:t>
                      </a:r>
                      <a:r>
                        <a:rPr lang="ko-KR" altLang="en-US" sz="1200" dirty="0"/>
                        <a:t>요소의 전후에는 </a:t>
                      </a:r>
                      <a:r>
                        <a:rPr lang="ko-KR" altLang="en-US" sz="1200" dirty="0" err="1"/>
                        <a:t>줄바꿈이</a:t>
                      </a:r>
                      <a:r>
                        <a:rPr lang="ko-KR" altLang="en-US" sz="1200" dirty="0"/>
                        <a:t> 들어간다</a:t>
                      </a:r>
                      <a:r>
                        <a:rPr lang="en-US" altLang="ko-KR" sz="1200" dirty="0"/>
                        <a:t>.</a:t>
                      </a:r>
                    </a:p>
                    <a:p>
                      <a:pPr algn="l" latinLnBrk="1"/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이러한 요소를 </a:t>
                      </a:r>
                      <a:r>
                        <a:rPr lang="en-US" altLang="ko-KR" sz="1200" dirty="0"/>
                        <a:t>‘</a:t>
                      </a:r>
                      <a:r>
                        <a:rPr lang="ko-KR" altLang="en-US" sz="1200" dirty="0" err="1"/>
                        <a:t>블록요소</a:t>
                      </a:r>
                      <a:r>
                        <a:rPr lang="en-US" altLang="ko-KR" sz="1200" dirty="0"/>
                        <a:t>’</a:t>
                      </a:r>
                      <a:r>
                        <a:rPr lang="ko-KR" altLang="en-US" sz="1200" dirty="0"/>
                        <a:t>라고 한다</a:t>
                      </a:r>
                      <a:r>
                        <a:rPr lang="en-US" altLang="ko-KR" sz="1200" dirty="0"/>
                        <a:t>.)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89293995"/>
                  </a:ext>
                </a:extLst>
              </a:tr>
              <a:tr h="43826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&lt;span&gt;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/>
                        <a:t>콘텐츠의 단위를 나타낸다</a:t>
                      </a:r>
                      <a:r>
                        <a:rPr lang="en-US" altLang="ko-KR" sz="1200" dirty="0"/>
                        <a:t>. </a:t>
                      </a:r>
                      <a:r>
                        <a:rPr lang="ko-KR" altLang="en-US" sz="1200" dirty="0"/>
                        <a:t>요소의 전후에 </a:t>
                      </a:r>
                      <a:r>
                        <a:rPr lang="ko-KR" altLang="en-US" sz="1200" dirty="0" err="1"/>
                        <a:t>줄바꿈이</a:t>
                      </a:r>
                      <a:r>
                        <a:rPr lang="ko-KR" altLang="en-US" sz="1200" dirty="0"/>
                        <a:t> 들어가지 않는다</a:t>
                      </a:r>
                      <a:r>
                        <a:rPr lang="en-US" altLang="ko-KR" sz="1200" dirty="0"/>
                        <a:t>. </a:t>
                      </a:r>
                    </a:p>
                    <a:p>
                      <a:pPr algn="l" latinLnBrk="1"/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이러한 요소를 </a:t>
                      </a:r>
                      <a:r>
                        <a:rPr lang="en-US" altLang="ko-KR" sz="1200" dirty="0"/>
                        <a:t>‘</a:t>
                      </a:r>
                      <a:r>
                        <a:rPr lang="ko-KR" altLang="en-US" sz="1200" dirty="0"/>
                        <a:t>인라인 요소</a:t>
                      </a:r>
                      <a:r>
                        <a:rPr lang="en-US" altLang="ko-KR" sz="1200" dirty="0"/>
                        <a:t>’</a:t>
                      </a:r>
                      <a:r>
                        <a:rPr lang="ko-KR" altLang="en-US" sz="1200" dirty="0"/>
                        <a:t>라고 한다</a:t>
                      </a:r>
                      <a:r>
                        <a:rPr lang="en-US" altLang="ko-KR" sz="1200" dirty="0"/>
                        <a:t>.)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68844327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9AB59F11-F37C-470B-B897-B4B6B8CD76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5233298"/>
              </p:ext>
            </p:extLst>
          </p:nvPr>
        </p:nvGraphicFramePr>
        <p:xfrm>
          <a:off x="757237" y="3866535"/>
          <a:ext cx="7772400" cy="23307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2600">
                  <a:extLst>
                    <a:ext uri="{9D8B030D-6E8A-4147-A177-3AD203B41FA5}">
                      <a16:colId xmlns:a16="http://schemas.microsoft.com/office/drawing/2014/main" val="3863600912"/>
                    </a:ext>
                  </a:extLst>
                </a:gridCol>
                <a:gridCol w="6019800">
                  <a:extLst>
                    <a:ext uri="{9D8B030D-6E8A-4147-A177-3AD203B41FA5}">
                      <a16:colId xmlns:a16="http://schemas.microsoft.com/office/drawing/2014/main" val="1477457247"/>
                    </a:ext>
                  </a:extLst>
                </a:gridCol>
              </a:tblGrid>
              <a:tr h="3884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태그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기능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89885821"/>
                  </a:ext>
                </a:extLst>
              </a:tr>
              <a:tr h="3884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&lt;table&gt;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표를 작성한다</a:t>
                      </a:r>
                      <a:r>
                        <a:rPr lang="en-US" altLang="ko-KR" sz="1200" dirty="0"/>
                        <a:t>. &lt;table&gt;</a:t>
                      </a:r>
                      <a:r>
                        <a:rPr lang="ko-KR" altLang="en-US" sz="1200" dirty="0"/>
                        <a:t>요소로 둘러싼 부분이 표가 된다</a:t>
                      </a:r>
                      <a:r>
                        <a:rPr lang="en-US" altLang="ko-KR" sz="1200" dirty="0"/>
                        <a:t>. 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11426008"/>
                  </a:ext>
                </a:extLst>
              </a:tr>
              <a:tr h="3884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&lt;</a:t>
                      </a:r>
                      <a:r>
                        <a:rPr lang="en-US" altLang="ko-KR" sz="1600" dirty="0" err="1"/>
                        <a:t>tr</a:t>
                      </a:r>
                      <a:r>
                        <a:rPr lang="en-US" altLang="ko-KR" sz="1600" dirty="0"/>
                        <a:t>&gt;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표에 행을 추가</a:t>
                      </a:r>
                      <a:r>
                        <a:rPr lang="en-US" altLang="ko-KR" sz="1200" dirty="0"/>
                        <a:t>. &lt;</a:t>
                      </a:r>
                      <a:r>
                        <a:rPr lang="en-US" altLang="ko-KR" sz="1200" dirty="0" err="1"/>
                        <a:t>tr</a:t>
                      </a:r>
                      <a:r>
                        <a:rPr lang="en-US" altLang="ko-KR" sz="1200" dirty="0"/>
                        <a:t>&gt; </a:t>
                      </a:r>
                      <a:r>
                        <a:rPr lang="ko-KR" altLang="en-US" sz="1200" dirty="0"/>
                        <a:t>요소로 둘러싼 부분이 행이 된다</a:t>
                      </a:r>
                      <a:r>
                        <a:rPr lang="en-US" altLang="ko-KR" sz="1200" dirty="0"/>
                        <a:t>.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16969597"/>
                  </a:ext>
                </a:extLst>
              </a:tr>
              <a:tr h="3884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&lt;</a:t>
                      </a:r>
                      <a:r>
                        <a:rPr lang="en-US" altLang="ko-KR" sz="1600" dirty="0" err="1"/>
                        <a:t>th</a:t>
                      </a:r>
                      <a:r>
                        <a:rPr lang="en-US" altLang="ko-KR" sz="1600" dirty="0"/>
                        <a:t>&gt;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표에 헤더가 되는 셀을 추가한다</a:t>
                      </a:r>
                      <a:r>
                        <a:rPr lang="en-US" altLang="ko-KR" sz="1200" dirty="0"/>
                        <a:t>. &lt;</a:t>
                      </a:r>
                      <a:r>
                        <a:rPr lang="en-US" altLang="ko-KR" sz="1200" dirty="0" err="1"/>
                        <a:t>th</a:t>
                      </a:r>
                      <a:r>
                        <a:rPr lang="en-US" altLang="ko-KR" sz="1200" dirty="0"/>
                        <a:t>&gt; </a:t>
                      </a:r>
                      <a:r>
                        <a:rPr lang="ko-KR" altLang="en-US" sz="1200" dirty="0"/>
                        <a:t>요소로 둘러싼 부분이 셀의 제목</a:t>
                      </a:r>
                      <a:r>
                        <a:rPr lang="en-US" altLang="ko-KR" sz="1200" dirty="0"/>
                        <a:t>.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80513806"/>
                  </a:ext>
                </a:extLst>
              </a:tr>
              <a:tr h="3884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&lt;td&gt;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표에 셀을 추가</a:t>
                      </a:r>
                      <a:r>
                        <a:rPr lang="en-US" altLang="ko-KR" sz="1200" dirty="0"/>
                        <a:t>. &lt;td&gt; </a:t>
                      </a:r>
                      <a:r>
                        <a:rPr lang="ko-KR" altLang="en-US" sz="1200" dirty="0"/>
                        <a:t>요소로 둘러싼 부분이 셀의 내용</a:t>
                      </a:r>
                      <a:r>
                        <a:rPr lang="en-US" altLang="ko-KR" sz="1200" dirty="0"/>
                        <a:t>.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65001567"/>
                  </a:ext>
                </a:extLst>
              </a:tr>
              <a:tr h="3884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&lt;caption&gt;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표의 타이틀을 나타낸다</a:t>
                      </a:r>
                      <a:r>
                        <a:rPr lang="en-US" altLang="ko-KR" sz="1200" dirty="0"/>
                        <a:t>. 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245079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074721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EAD886-1106-4191-A5FB-6669DA9085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html </a:t>
            </a:r>
            <a:r>
              <a:rPr lang="ko-KR" altLang="en-US"/>
              <a:t>태그 정리</a:t>
            </a:r>
            <a:r>
              <a:rPr lang="en-US" altLang="ko-KR"/>
              <a:t>3</a:t>
            </a:r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DF22CA8-A2AF-4BCD-98AF-29ED5E93893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B1D426A-850E-4109-A28B-5A91FE7ED14B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/>
              <a:t>id</a:t>
            </a:r>
            <a:r>
              <a:rPr lang="ko-KR" altLang="en-US"/>
              <a:t>와 </a:t>
            </a:r>
            <a:r>
              <a:rPr lang="en-US" altLang="ko-KR"/>
              <a:t>class</a:t>
            </a:r>
          </a:p>
          <a:p>
            <a:pPr lvl="1"/>
            <a:r>
              <a:rPr lang="ko-KR" altLang="en-US"/>
              <a:t>속성 중에는 글로벌 속성이라는 거의 모든 요소 지정</a:t>
            </a:r>
            <a:r>
              <a:rPr lang="en-US" altLang="ko-KR"/>
              <a:t>. </a:t>
            </a:r>
          </a:p>
          <a:p>
            <a:pPr lvl="1"/>
            <a:r>
              <a:rPr lang="ko-KR" altLang="en-US"/>
              <a:t>그 중에서 가장 중요한 것은 </a:t>
            </a:r>
            <a:r>
              <a:rPr lang="en-US" altLang="ko-KR"/>
              <a:t>id</a:t>
            </a:r>
            <a:r>
              <a:rPr lang="ko-KR" altLang="en-US"/>
              <a:t>와 </a:t>
            </a:r>
            <a:r>
              <a:rPr lang="en-US" altLang="ko-KR"/>
              <a:t>class</a:t>
            </a:r>
            <a:r>
              <a:rPr lang="ko-KR" altLang="en-US"/>
              <a:t>속성이다</a:t>
            </a:r>
            <a:r>
              <a:rPr lang="en-US" altLang="ko-KR"/>
              <a:t>. </a:t>
            </a:r>
          </a:p>
          <a:p>
            <a:pPr lvl="1"/>
            <a:r>
              <a:rPr lang="ko-KR" altLang="en-US"/>
              <a:t>이러한 것은 스타일시트나 </a:t>
            </a:r>
            <a:r>
              <a:rPr lang="en-US" altLang="ko-KR"/>
              <a:t>Java Script</a:t>
            </a:r>
            <a:r>
              <a:rPr lang="ko-KR" altLang="en-US"/>
              <a:t>와 연결에 사용된다</a:t>
            </a:r>
            <a:r>
              <a:rPr lang="en-US" altLang="ko-KR"/>
              <a:t>. </a:t>
            </a:r>
          </a:p>
          <a:p>
            <a:pPr lvl="1"/>
            <a:r>
              <a:rPr lang="en-US" altLang="ko-KR"/>
              <a:t>html</a:t>
            </a:r>
            <a:r>
              <a:rPr lang="ko-KR" altLang="en-US"/>
              <a:t>에서 데이터를 수집할 때도 원하는 곳의 </a:t>
            </a:r>
            <a:r>
              <a:rPr lang="en-US" altLang="ko-KR"/>
              <a:t>id</a:t>
            </a:r>
            <a:r>
              <a:rPr lang="ko-KR" altLang="en-US"/>
              <a:t>와 </a:t>
            </a:r>
            <a:r>
              <a:rPr lang="en-US" altLang="ko-KR"/>
              <a:t>class</a:t>
            </a:r>
            <a:r>
              <a:rPr lang="ko-KR" altLang="en-US"/>
              <a:t>속성을 통해 데이터를 접근할 수 있다</a:t>
            </a:r>
            <a:r>
              <a:rPr lang="en-US" altLang="ko-KR"/>
              <a:t>. </a:t>
            </a:r>
          </a:p>
          <a:p>
            <a:pPr lvl="1"/>
            <a:endParaRPr lang="en-US" altLang="ko-KR"/>
          </a:p>
          <a:p>
            <a:r>
              <a:rPr lang="en-US" altLang="ko-KR"/>
              <a:t>id </a:t>
            </a:r>
            <a:r>
              <a:rPr lang="ko-KR" altLang="en-US"/>
              <a:t>속성 </a:t>
            </a:r>
          </a:p>
          <a:p>
            <a:pPr lvl="1"/>
            <a:r>
              <a:rPr lang="en-US" altLang="ko-KR"/>
              <a:t>id </a:t>
            </a:r>
            <a:r>
              <a:rPr lang="ko-KR" altLang="en-US"/>
              <a:t>속성은 요소에 식별자를 지정 </a:t>
            </a:r>
          </a:p>
          <a:p>
            <a:pPr lvl="1"/>
            <a:r>
              <a:rPr lang="ko-KR" altLang="en-US"/>
              <a:t>하나의 도큐먼트 안에는 동일한 이름의 </a:t>
            </a:r>
            <a:r>
              <a:rPr lang="en-US" altLang="ko-KR"/>
              <a:t>id</a:t>
            </a:r>
            <a:r>
              <a:rPr lang="ko-KR" altLang="en-US"/>
              <a:t>를 지정할 수 없다</a:t>
            </a:r>
            <a:r>
              <a:rPr lang="en-US" altLang="ko-KR"/>
              <a:t>. </a:t>
            </a:r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r>
              <a:rPr lang="en-US" altLang="ko-KR"/>
              <a:t>class </a:t>
            </a:r>
            <a:r>
              <a:rPr lang="ko-KR" altLang="en-US"/>
              <a:t>속성 </a:t>
            </a:r>
          </a:p>
          <a:p>
            <a:pPr lvl="1"/>
            <a:r>
              <a:rPr lang="en-US" altLang="ko-KR"/>
              <a:t>class </a:t>
            </a:r>
            <a:r>
              <a:rPr lang="ko-KR" altLang="en-US"/>
              <a:t>속성은 요소에 클래스명을 지정  </a:t>
            </a:r>
          </a:p>
          <a:p>
            <a:pPr lvl="1"/>
            <a:r>
              <a:rPr lang="ko-KR" altLang="en-US"/>
              <a:t>하나의 도큐먼트 안에는 동일한 이름의 </a:t>
            </a:r>
            <a:r>
              <a:rPr lang="en-US" altLang="ko-KR"/>
              <a:t>class</a:t>
            </a:r>
            <a:r>
              <a:rPr lang="ko-KR" altLang="en-US"/>
              <a:t>를 지정할 수 있다</a:t>
            </a:r>
            <a:r>
              <a:rPr lang="en-US" altLang="ko-KR"/>
              <a:t>. </a:t>
            </a:r>
          </a:p>
          <a:p>
            <a:pPr lvl="1"/>
            <a:endParaRPr lang="en-US" altLang="ko-KR"/>
          </a:p>
          <a:p>
            <a:pPr lvl="1"/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E4EE423-C76C-4A6C-BCB1-8F0EA5A72DF1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B17FDE-20E4-4723-8476-2F4ACF18D788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06695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0829A9-17B8-4888-9938-BB20231D4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두번째 프로젝트 </a:t>
            </a:r>
            <a:r>
              <a:rPr lang="en-US" altLang="ko-KR"/>
              <a:t>: </a:t>
            </a:r>
            <a:r>
              <a:rPr lang="ko-KR" altLang="en-US"/>
              <a:t>설문지 </a:t>
            </a:r>
            <a:r>
              <a:rPr lang="en-US" altLang="ko-KR"/>
              <a:t>app </a:t>
            </a:r>
            <a:r>
              <a:rPr lang="ko-KR" altLang="en-US"/>
              <a:t>만들어 보기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80AEBA4-870F-49FA-BDD6-9AE02C0F149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8D3FBAB-4665-455C-8F50-5F07B3A62499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/>
              <a:t>프로젝트 시작하기</a:t>
            </a:r>
            <a:endParaRPr lang="en-US" altLang="ko-KR"/>
          </a:p>
          <a:p>
            <a:pPr lvl="1"/>
            <a:r>
              <a:rPr lang="en-US" altLang="ko-KR"/>
              <a:t>django-admin startproject mysite2</a:t>
            </a:r>
          </a:p>
          <a:p>
            <a:r>
              <a:rPr lang="en-US" altLang="ko-KR"/>
              <a:t>app </a:t>
            </a:r>
            <a:r>
              <a:rPr lang="ko-KR" altLang="en-US"/>
              <a:t>생성</a:t>
            </a:r>
            <a:endParaRPr lang="en-US" altLang="ko-KR"/>
          </a:p>
          <a:p>
            <a:pPr lvl="1"/>
            <a:r>
              <a:rPr lang="en-US" altLang="ko-KR"/>
              <a:t>mysite2 </a:t>
            </a:r>
            <a:r>
              <a:rPr lang="ko-KR" altLang="en-US"/>
              <a:t>폴더 안에서 아래 명령어 실행 </a:t>
            </a:r>
            <a:endParaRPr lang="en-US" altLang="ko-KR"/>
          </a:p>
          <a:p>
            <a:pPr lvl="2"/>
            <a:r>
              <a:rPr lang="en-US" altLang="ko-KR"/>
              <a:t>python manage.py startapp polls</a:t>
            </a:r>
          </a:p>
          <a:p>
            <a:r>
              <a:rPr lang="en-US" altLang="ko-KR"/>
              <a:t>INSTALLED_APPS</a:t>
            </a:r>
            <a:r>
              <a:rPr lang="ko-KR" altLang="en-US"/>
              <a:t>에 등록하기</a:t>
            </a:r>
            <a:endParaRPr lang="en-US" altLang="ko-KR"/>
          </a:p>
          <a:p>
            <a:pPr lvl="1"/>
            <a:r>
              <a:rPr lang="en-US" altLang="ko-KR"/>
              <a:t>settings.py </a:t>
            </a:r>
            <a:r>
              <a:rPr lang="ko-KR" altLang="en-US"/>
              <a:t>파일을 수정 </a:t>
            </a:r>
            <a:endParaRPr lang="en-US" altLang="ko-KR"/>
          </a:p>
          <a:p>
            <a:pPr lvl="1"/>
            <a:r>
              <a:rPr lang="ko-KR" altLang="en-US"/>
              <a:t>애플리케이션을 등록할 때는 간단하게 애플리케이션의 모듈명인 </a:t>
            </a:r>
            <a:r>
              <a:rPr lang="en-US" altLang="ko-KR"/>
              <a:t>‘polls’</a:t>
            </a:r>
            <a:r>
              <a:rPr lang="ko-KR" altLang="en-US"/>
              <a:t>만 등록해도 되지만</a:t>
            </a:r>
            <a:r>
              <a:rPr lang="en-US" altLang="ko-KR"/>
              <a:t>, </a:t>
            </a:r>
            <a:r>
              <a:rPr lang="ko-KR" altLang="en-US"/>
              <a:t>애플리케이션의 설정 클래스로 등록하는 것이 더 정확한 방법입니다</a:t>
            </a:r>
            <a:r>
              <a:rPr lang="en-US" altLang="ko-KR"/>
              <a:t>. </a:t>
            </a:r>
          </a:p>
          <a:p>
            <a:pPr lvl="1"/>
            <a:r>
              <a:rPr lang="en-US" altLang="ko-KR"/>
              <a:t>polls </a:t>
            </a:r>
            <a:r>
              <a:rPr lang="ko-KR" altLang="en-US"/>
              <a:t>앱의 설정 클래스는 </a:t>
            </a:r>
            <a:r>
              <a:rPr lang="en-US" altLang="ko-KR"/>
              <a:t>startapp polls </a:t>
            </a:r>
            <a:r>
              <a:rPr lang="ko-KR" altLang="en-US"/>
              <a:t>명령 시에 자동 생성된 </a:t>
            </a:r>
            <a:r>
              <a:rPr lang="en-US" altLang="ko-KR"/>
              <a:t>apps.py </a:t>
            </a:r>
            <a:r>
              <a:rPr lang="ko-KR" altLang="en-US"/>
              <a:t>파일에 </a:t>
            </a:r>
            <a:r>
              <a:rPr lang="en-US" altLang="ko-KR"/>
              <a:t>Pollsconfig</a:t>
            </a:r>
            <a:r>
              <a:rPr lang="ko-KR" altLang="en-US"/>
              <a:t>라고 정의되어 있습니다</a:t>
            </a:r>
            <a:r>
              <a:rPr lang="en-US" altLang="ko-KR"/>
              <a:t>. </a:t>
            </a:r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r>
              <a:rPr lang="ko-KR" altLang="en-US"/>
              <a:t>데이터베이스 엔진 선택하기 </a:t>
            </a:r>
            <a:endParaRPr lang="en-US" altLang="ko-KR"/>
          </a:p>
          <a:p>
            <a:pPr lvl="1"/>
            <a:r>
              <a:rPr lang="ko-KR" altLang="en-US"/>
              <a:t>이전 예제처럼 우리가 설정한 </a:t>
            </a:r>
            <a:r>
              <a:rPr lang="en-US" altLang="ko-KR"/>
              <a:t>mariadb</a:t>
            </a:r>
            <a:r>
              <a:rPr lang="ko-KR" altLang="en-US"/>
              <a:t>로 설정합니다</a:t>
            </a:r>
            <a:r>
              <a:rPr lang="en-US" altLang="ko-KR"/>
              <a:t>. </a:t>
            </a:r>
          </a:p>
          <a:p>
            <a:pPr lvl="1"/>
            <a:r>
              <a:rPr lang="en-US" altLang="ko-KR"/>
              <a:t>db</a:t>
            </a:r>
            <a:r>
              <a:rPr lang="ko-KR" altLang="en-US"/>
              <a:t>명을 </a:t>
            </a:r>
            <a:r>
              <a:rPr lang="en-US" altLang="ko-KR">
                <a:solidFill>
                  <a:srgbClr val="FF0000"/>
                </a:solidFill>
              </a:rPr>
              <a:t>mysite2</a:t>
            </a:r>
            <a:r>
              <a:rPr lang="ko-KR" altLang="en-US"/>
              <a:t>로 설정합니다</a:t>
            </a:r>
            <a:r>
              <a:rPr lang="en-US" altLang="ko-KR"/>
              <a:t>. 	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00F3E11-25E5-4F00-B70C-AF9F1B25CE4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B17FDE-20E4-4723-8476-2F4ACF18D788}" type="slidenum">
              <a:rPr lang="ko-KR" altLang="en-US" smtClean="0"/>
              <a:pPr/>
              <a:t>15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18E5AB9-83C3-44FE-86B4-578B0A7ABA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5442" y="1703511"/>
            <a:ext cx="2991267" cy="1571844"/>
          </a:xfrm>
          <a:prstGeom prst="rect">
            <a:avLst/>
          </a:prstGeom>
        </p:spPr>
      </p:pic>
      <p:sp>
        <p:nvSpPr>
          <p:cNvPr id="8" name="Rectangle 1">
            <a:extLst>
              <a:ext uri="{FF2B5EF4-FFF2-40B4-BE49-F238E27FC236}">
                <a16:creationId xmlns:a16="http://schemas.microsoft.com/office/drawing/2014/main" id="{0A211F7E-A6B1-445C-A4CB-599D77FB71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4125" y="4196203"/>
            <a:ext cx="2583809" cy="133882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INSTALLED_APPS = [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9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  <a:t>'django.contrib.admin'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9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  <a:t>'django.contrib.auth'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9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  <a:t>'django.contrib.contenttypes'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9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  <a:t>'django.contrib.sessions'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9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  <a:t>'django.contrib.messages'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9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  <a:t>'django.contrib.staticfiles'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9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  <a:t>'polls.apps.PollsConfig'</a:t>
            </a:r>
            <a:br>
              <a:rPr kumimoji="0" lang="ko-KR" altLang="ko-KR" sz="9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]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32478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0829A9-17B8-4888-9938-BB20231D4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두번째 프로젝트 </a:t>
            </a:r>
            <a:r>
              <a:rPr lang="en-US" altLang="ko-KR"/>
              <a:t>: </a:t>
            </a:r>
            <a:r>
              <a:rPr lang="ko-KR" altLang="en-US"/>
              <a:t>설문지 </a:t>
            </a:r>
            <a:r>
              <a:rPr lang="en-US" altLang="ko-KR"/>
              <a:t>app </a:t>
            </a:r>
            <a:r>
              <a:rPr lang="ko-KR" altLang="en-US"/>
              <a:t>만들어 보기</a:t>
            </a:r>
            <a:r>
              <a:rPr lang="en-US" altLang="ko-KR"/>
              <a:t>2</a:t>
            </a:r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80AEBA4-870F-49FA-BDD6-9AE02C0F149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8D3FBAB-4665-455C-8F50-5F07B3A62499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/>
              <a:t>기본 테이블 생성</a:t>
            </a:r>
            <a:endParaRPr lang="en-US" altLang="ko-KR"/>
          </a:p>
          <a:p>
            <a:pPr lvl="1"/>
            <a:r>
              <a:rPr lang="en-US" altLang="ko-KR"/>
              <a:t>python manage.py migrate</a:t>
            </a:r>
          </a:p>
          <a:p>
            <a:pPr lvl="1"/>
            <a:endParaRPr lang="en-US" altLang="ko-KR"/>
          </a:p>
          <a:p>
            <a:r>
              <a:rPr lang="en-US" altLang="ko-KR"/>
              <a:t>django admin </a:t>
            </a:r>
            <a:r>
              <a:rPr lang="ko-KR" altLang="en-US"/>
              <a:t>사이트 접속하기 </a:t>
            </a:r>
            <a:endParaRPr lang="en-US" altLang="ko-KR"/>
          </a:p>
          <a:p>
            <a:pPr lvl="1"/>
            <a:r>
              <a:rPr lang="en-US" altLang="ko-KR">
                <a:hlinkClick r:id="rId2"/>
              </a:rPr>
              <a:t>http://127.0.0.1:8000/admin</a:t>
            </a:r>
            <a:endParaRPr lang="en-US" altLang="ko-KR"/>
          </a:p>
          <a:p>
            <a:pPr lvl="1"/>
            <a:endParaRPr lang="en-US" altLang="ko-KR"/>
          </a:p>
          <a:p>
            <a:r>
              <a:rPr lang="en-US" altLang="ko-KR"/>
              <a:t>admin</a:t>
            </a:r>
            <a:r>
              <a:rPr lang="ko-KR" altLang="en-US"/>
              <a:t> 계정 만들기</a:t>
            </a:r>
            <a:endParaRPr lang="en-US" altLang="ko-KR"/>
          </a:p>
          <a:p>
            <a:pPr lvl="1"/>
            <a:r>
              <a:rPr lang="en-US" altLang="ko-KR"/>
              <a:t>python manage.py createsuperuser</a:t>
            </a:r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r>
              <a:rPr lang="ko-KR" altLang="en-US"/>
              <a:t>계정 생성 후 로그인 화면 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00F3E11-25E5-4F00-B70C-AF9F1B25CE4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B17FDE-20E4-4723-8476-2F4ACF18D788}" type="slidenum">
              <a:rPr lang="ko-KR" altLang="en-US" smtClean="0"/>
              <a:pPr/>
              <a:t>16</a:t>
            </a:fld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78E4102-4E1E-46DC-8656-D8667BC344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3657" y="1097801"/>
            <a:ext cx="2383359" cy="185571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AD059E2-C954-405E-A620-EDF082A255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3657" y="3185251"/>
            <a:ext cx="3725374" cy="107558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20E00DA-291C-4249-AA41-237F2A3E0C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6400" y="4841303"/>
            <a:ext cx="3795993" cy="1053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081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1C560D-683F-465A-9925-A7C39F796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두번째 프로젝트 </a:t>
            </a:r>
            <a:r>
              <a:rPr lang="en-US" altLang="ko-KR"/>
              <a:t>: polls</a:t>
            </a:r>
            <a:r>
              <a:rPr lang="ko-KR" altLang="en-US"/>
              <a:t>의 </a:t>
            </a:r>
            <a:r>
              <a:rPr lang="en-US" altLang="ko-KR"/>
              <a:t>models.py </a:t>
            </a:r>
            <a:r>
              <a:rPr lang="ko-KR" altLang="en-US"/>
              <a:t>만들기 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F7E608A-8EEA-4B3A-9200-69644E0FAB4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A269F49-911C-4298-AD2A-6EF784B83E9C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/>
              <a:t>ORM</a:t>
            </a:r>
            <a:r>
              <a:rPr lang="ko-KR" altLang="en-US"/>
              <a:t>을 활용하여 </a:t>
            </a:r>
            <a:r>
              <a:rPr lang="en-US" altLang="ko-KR"/>
              <a:t>DB</a:t>
            </a:r>
            <a:r>
              <a:rPr lang="ko-KR" altLang="en-US"/>
              <a:t>에 관련된 내용을 생성하겠습니다</a:t>
            </a:r>
            <a:r>
              <a:rPr lang="en-US" altLang="ko-KR"/>
              <a:t>. </a:t>
            </a:r>
          </a:p>
          <a:p>
            <a:r>
              <a:rPr lang="en-US" altLang="ko-KR"/>
              <a:t>polls.models.py </a:t>
            </a:r>
            <a:r>
              <a:rPr lang="ko-KR" altLang="en-US"/>
              <a:t>설계하기 </a:t>
            </a:r>
            <a:endParaRPr lang="en-US" altLang="ko-KR"/>
          </a:p>
          <a:p>
            <a:pPr lvl="1"/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70D61DA-AB7B-4761-AD6B-5B69B71B2E9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B17FDE-20E4-4723-8476-2F4ACF18D788}" type="slidenum">
              <a:rPr lang="ko-KR" altLang="en-US" smtClean="0"/>
              <a:pPr/>
              <a:t>17</a:t>
            </a:fld>
            <a:endParaRPr lang="ko-KR" altLang="en-US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4BB927F0-CD89-4AEC-9E6F-1E0A18C8E7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2790" y="1940069"/>
            <a:ext cx="7642370" cy="244682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from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django.db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import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models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class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Question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(models.Model):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question_text = models.CharField(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660099"/>
                </a:solidFill>
                <a:effectLst/>
                <a:latin typeface="Arial Unicode MS"/>
                <a:ea typeface="JetBrains Mono"/>
              </a:rPr>
              <a:t>max_length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200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pub_date = models.DateTimeField(</a:t>
            </a:r>
            <a:r>
              <a:rPr kumimoji="0" lang="ko-KR" altLang="ko-KR" sz="9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  <a:t>'date published'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def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200B2"/>
                </a:solidFill>
                <a:effectLst/>
                <a:latin typeface="Arial Unicode MS"/>
                <a:ea typeface="JetBrains Mono"/>
              </a:rPr>
              <a:t>__str__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94558D"/>
                </a:solidFill>
                <a:effectLst/>
                <a:latin typeface="Arial Unicode MS"/>
                <a:ea typeface="JetBrains Mono"/>
              </a:rPr>
              <a:t>self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):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return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94558D"/>
                </a:solidFill>
                <a:effectLst/>
                <a:latin typeface="Arial Unicode MS"/>
                <a:ea typeface="JetBrains Mono"/>
              </a:rPr>
              <a:t>self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.question_text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class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Choice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(models.Model):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question = models.ForeignKey(Question,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660099"/>
                </a:solidFill>
                <a:effectLst/>
                <a:latin typeface="Arial Unicode MS"/>
                <a:ea typeface="JetBrains Mono"/>
              </a:rPr>
              <a:t>on_delete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=models.CASCADE)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choice_text = models.CharField(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660099"/>
                </a:solidFill>
                <a:effectLst/>
                <a:latin typeface="Arial Unicode MS"/>
                <a:ea typeface="JetBrains Mono"/>
              </a:rPr>
              <a:t>max_length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200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votes = models.IntegerField(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660099"/>
                </a:solidFill>
                <a:effectLst/>
                <a:latin typeface="Arial Unicode MS"/>
                <a:ea typeface="JetBrains Mono"/>
              </a:rPr>
              <a:t>default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0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def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200B2"/>
                </a:solidFill>
                <a:effectLst/>
                <a:latin typeface="Arial Unicode MS"/>
                <a:ea typeface="JetBrains Mono"/>
              </a:rPr>
              <a:t>__str__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94558D"/>
                </a:solidFill>
                <a:effectLst/>
                <a:latin typeface="Arial Unicode MS"/>
                <a:ea typeface="JetBrains Mono"/>
              </a:rPr>
              <a:t>self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):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return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94558D"/>
                </a:solidFill>
                <a:effectLst/>
                <a:latin typeface="Arial Unicode MS"/>
                <a:ea typeface="JetBrains Mono"/>
              </a:rPr>
              <a:t>self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.choice_text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ED4A5C0-4391-4C48-85F9-8A6D883BF9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6863" y="4444025"/>
            <a:ext cx="5011933" cy="82437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16ECF16-8D44-4598-BE5C-81D56AC539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6863" y="5357074"/>
            <a:ext cx="5194784" cy="1042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1425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6C225C-91AD-481F-B09C-ABE4D0DA3F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두번째 프로젝트 </a:t>
            </a:r>
            <a:r>
              <a:rPr lang="en-US" altLang="ko-KR"/>
              <a:t>: polls</a:t>
            </a:r>
            <a:r>
              <a:rPr lang="ko-KR" altLang="en-US"/>
              <a:t>의 </a:t>
            </a:r>
            <a:r>
              <a:rPr lang="en-US" altLang="ko-KR"/>
              <a:t>admin.py</a:t>
            </a:r>
            <a:r>
              <a:rPr lang="ko-KR" altLang="en-US"/>
              <a:t>에 등록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DFAFCC2-7137-42E6-8B26-C088A2A9AF3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C0F20D2-AD5F-4074-9F14-13E5A32AF6A7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/>
              <a:t>앞에서 </a:t>
            </a:r>
            <a:r>
              <a:rPr lang="en-US" altLang="ko-KR"/>
              <a:t>models.py</a:t>
            </a:r>
            <a:r>
              <a:rPr lang="ko-KR" altLang="en-US"/>
              <a:t>에 정의한 테이블을 </a:t>
            </a:r>
            <a:r>
              <a:rPr lang="en-US" altLang="ko-KR"/>
              <a:t>admin </a:t>
            </a:r>
            <a:r>
              <a:rPr lang="ko-KR" altLang="en-US"/>
              <a:t>사이트에서 보일수 있도록 등록하겠습니다</a:t>
            </a:r>
            <a:r>
              <a:rPr lang="en-US" altLang="ko-KR"/>
              <a:t>. </a:t>
            </a:r>
          </a:p>
          <a:p>
            <a:r>
              <a:rPr lang="en-US" altLang="ko-KR"/>
              <a:t>polls.admin.py</a:t>
            </a:r>
            <a:r>
              <a:rPr lang="ko-KR" altLang="en-US"/>
              <a:t>에 등록합니다</a:t>
            </a:r>
            <a:r>
              <a:rPr lang="en-US" altLang="ko-KR"/>
              <a:t>. </a:t>
            </a:r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r>
              <a:rPr lang="ko-KR" altLang="en-US"/>
              <a:t>데이터베이스 변경사항 반영</a:t>
            </a:r>
            <a:endParaRPr lang="en-US" altLang="ko-KR"/>
          </a:p>
          <a:p>
            <a:pPr lvl="1"/>
            <a:r>
              <a:rPr lang="en-US" altLang="ko-KR"/>
              <a:t>python manage.py makemigrations</a:t>
            </a:r>
          </a:p>
          <a:p>
            <a:pPr lvl="1"/>
            <a:r>
              <a:rPr lang="en-US" altLang="ko-KR"/>
              <a:t>polls/migrations </a:t>
            </a:r>
            <a:r>
              <a:rPr lang="ko-KR" altLang="en-US"/>
              <a:t>디렉토리 하위에 마이그레이션 파일들이 생기고</a:t>
            </a:r>
            <a:r>
              <a:rPr lang="en-US" altLang="ko-KR"/>
              <a:t>, </a:t>
            </a:r>
            <a:r>
              <a:rPr lang="ko-KR" altLang="en-US"/>
              <a:t>이 마이그레이션 파일들을 이용해 </a:t>
            </a:r>
            <a:r>
              <a:rPr lang="en-US" altLang="ko-KR"/>
              <a:t>migrate </a:t>
            </a:r>
            <a:r>
              <a:rPr lang="ko-KR" altLang="en-US"/>
              <a:t>명령으로 데이터베이스에 테이블을 만들어줍니다</a:t>
            </a:r>
            <a:r>
              <a:rPr lang="en-US" altLang="ko-KR"/>
              <a:t>. </a:t>
            </a:r>
          </a:p>
          <a:p>
            <a:pPr lvl="1"/>
            <a:r>
              <a:rPr lang="en-US" altLang="ko-KR"/>
              <a:t>python magae.py migrate</a:t>
            </a:r>
            <a:r>
              <a:rPr lang="ko-KR" altLang="en-US"/>
              <a:t>를 사용하여 </a:t>
            </a:r>
            <a:r>
              <a:rPr lang="en-US" altLang="ko-KR"/>
              <a:t>DB</a:t>
            </a:r>
            <a:r>
              <a:rPr lang="ko-KR" altLang="en-US"/>
              <a:t>에 테이블을 생성합니다</a:t>
            </a:r>
            <a:r>
              <a:rPr lang="en-US" altLang="ko-KR"/>
              <a:t>. </a:t>
            </a:r>
          </a:p>
          <a:p>
            <a:pPr lvl="1"/>
            <a:r>
              <a:rPr lang="en-US" altLang="ko-KR"/>
              <a:t>python manage.py sqlmigrate polls 0001  </a:t>
            </a:r>
            <a:r>
              <a:rPr lang="ko-KR" altLang="en-US"/>
              <a:t>명령어를 사용하여 </a:t>
            </a:r>
            <a:r>
              <a:rPr lang="en-US" altLang="ko-KR"/>
              <a:t>sql </a:t>
            </a:r>
            <a:r>
              <a:rPr lang="ko-KR" altLang="en-US"/>
              <a:t>문장을 확인할 수 있습니다</a:t>
            </a:r>
            <a:r>
              <a:rPr lang="en-US" altLang="ko-KR"/>
              <a:t>. 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DCB7062-2BB1-473B-A150-86A800CB409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B17FDE-20E4-4723-8476-2F4ACF18D788}" type="slidenum">
              <a:rPr lang="ko-KR" altLang="en-US" smtClean="0"/>
              <a:pPr/>
              <a:t>18</a:t>
            </a:fld>
            <a:endParaRPr lang="ko-KR" altLang="en-US"/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E78C9ED9-64FC-4EBD-B523-0125DE997E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8872" y="1909313"/>
            <a:ext cx="5051774" cy="78483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from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polls.models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import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Question, Choice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admin.site.register(Question)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admin.site.register(Choice)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1178458-152B-49B5-A553-ABDCF11BF8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2343" y="1721081"/>
            <a:ext cx="5265407" cy="301036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EA07A7C-B04B-42F0-96F1-CD310720767C}"/>
              </a:ext>
            </a:extLst>
          </p:cNvPr>
          <p:cNvSpPr txBox="1"/>
          <p:nvPr/>
        </p:nvSpPr>
        <p:spPr>
          <a:xfrm>
            <a:off x="75501" y="5948389"/>
            <a:ext cx="8879747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900"/>
              <a:t>CREATE TABLE `polls_question` (`id` integer AUTO_INCREMENT NOT NULL PRIMARY KEY, `question_text` varchar(200) NOT NULL, `pub_date` datetime(6) NOT NULL);</a:t>
            </a:r>
          </a:p>
          <a:p>
            <a:r>
              <a:rPr lang="ko-KR" altLang="en-US" sz="900"/>
              <a:t>CREATE TABLE `polls_choice` (`id` integer AUTO_INCREMENT NOT NULL PRIMARY KEY, `choice_text` varchar(200) NOT NULL, `votes` integer NOT NULL, `question_id` integer NOT NULL);</a:t>
            </a:r>
          </a:p>
          <a:p>
            <a:r>
              <a:rPr lang="ko-KR" altLang="en-US" sz="900"/>
              <a:t>ALTER TABLE `polls_choice` ADD CONSTRAINT `polls_choice_question_id_c5b4b260_fk_polls_question_id` FOREIGN KEY (`question_id`) REFERENCES `polls_question` (`id`);</a:t>
            </a:r>
          </a:p>
        </p:txBody>
      </p:sp>
    </p:spTree>
    <p:extLst>
      <p:ext uri="{BB962C8B-B14F-4D97-AF65-F5344CB8AC3E}">
        <p14:creationId xmlns:p14="http://schemas.microsoft.com/office/powerpoint/2010/main" val="3954468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8779CA-3170-474D-B395-AC3474DDD0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View </a:t>
            </a:r>
            <a:r>
              <a:rPr lang="ko-KR" altLang="en-US"/>
              <a:t>및 </a:t>
            </a:r>
            <a:r>
              <a:rPr lang="en-US" altLang="ko-KR"/>
              <a:t>Template </a:t>
            </a:r>
            <a:r>
              <a:rPr lang="ko-KR" altLang="en-US"/>
              <a:t>코딩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95550C9-2FE1-4804-96E6-332F662B33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83A1BC0-6C42-4E17-8BAF-B23DC4D5DA84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/>
              <a:t>실제 화면에 보여질 </a:t>
            </a:r>
            <a:r>
              <a:rPr lang="en-US" altLang="ko-KR"/>
              <a:t>View </a:t>
            </a:r>
            <a:r>
              <a:rPr lang="ko-KR" altLang="en-US"/>
              <a:t>및 </a:t>
            </a:r>
            <a:r>
              <a:rPr lang="en-US" altLang="ko-KR"/>
              <a:t>Template</a:t>
            </a:r>
            <a:r>
              <a:rPr lang="ko-KR" altLang="en-US"/>
              <a:t>를 코딩합니다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r>
              <a:rPr lang="en-US" altLang="ko-KR"/>
              <a:t>url</a:t>
            </a:r>
            <a:r>
              <a:rPr lang="ko-KR" altLang="en-US"/>
              <a:t>과 </a:t>
            </a:r>
            <a:r>
              <a:rPr lang="en-US" altLang="ko-KR"/>
              <a:t>view </a:t>
            </a:r>
            <a:r>
              <a:rPr lang="ko-KR" altLang="en-US"/>
              <a:t>매핑 </a:t>
            </a:r>
            <a:r>
              <a:rPr lang="en-US" altLang="ko-KR"/>
              <a:t> 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DD28D0F-EBEE-4915-8819-92191DB7345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B17FDE-20E4-4723-8476-2F4ACF18D788}" type="slidenum">
              <a:rPr lang="ko-KR" altLang="en-US" smtClean="0"/>
              <a:pPr/>
              <a:t>19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A7B5A40-40F3-4EE2-9167-D2C3D86DDB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8023" y="1689803"/>
            <a:ext cx="4957336" cy="212369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7BBAC1F-BD40-46FB-BCE1-0B2CBB4548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8058" y="4318216"/>
            <a:ext cx="6074255" cy="1354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2379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B9E703-CB33-4D56-A5D1-CB445EB25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django</a:t>
            </a:r>
            <a:r>
              <a:rPr lang="ko-KR" altLang="en-US"/>
              <a:t>란</a:t>
            </a:r>
            <a:r>
              <a:rPr lang="en-US" altLang="ko-KR"/>
              <a:t>?</a:t>
            </a:r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4F5E563-E296-470A-8771-E829ECB344A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61B3BD0-50EA-4499-8D37-15B19C90B3A7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76250" y="1181099"/>
            <a:ext cx="8258175" cy="5308243"/>
          </a:xfrm>
        </p:spPr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/>
              <a:t>장고</a:t>
            </a:r>
            <a:r>
              <a:rPr lang="en-US" altLang="ko-KR" sz="1200"/>
              <a:t>(Django)</a:t>
            </a:r>
            <a:r>
              <a:rPr lang="ko-KR" altLang="en-US" sz="1200"/>
              <a:t>는 웹 프로그램을 개발하는 데 사용하는 파이썬 웹 프레임워크입니다</a:t>
            </a:r>
            <a:r>
              <a:rPr lang="en-US" altLang="ko-KR" sz="1200"/>
              <a:t>. </a:t>
            </a:r>
          </a:p>
          <a:p>
            <a:pPr marL="500063" lvl="1" indent="-171450">
              <a:buFont typeface="Arial" panose="020B0604020202020204" pitchFamily="34" charset="0"/>
              <a:buChar char="•"/>
            </a:pPr>
            <a:r>
              <a:rPr lang="ko-KR" altLang="en-US" sz="975"/>
              <a:t>프레임워크 </a:t>
            </a:r>
            <a:r>
              <a:rPr lang="en-US" altLang="ko-KR" sz="975"/>
              <a:t>: </a:t>
            </a:r>
            <a:r>
              <a:rPr lang="ko-KR" altLang="en-US" sz="975"/>
              <a:t>어떠한 목적을 달성하기 위해 복잡하게 얽혀있는 문제를 해결하기 위한 구조며</a:t>
            </a:r>
            <a:r>
              <a:rPr lang="en-US" altLang="ko-KR" sz="975"/>
              <a:t>, </a:t>
            </a:r>
            <a:r>
              <a:rPr lang="ko-KR" altLang="en-US" sz="975"/>
              <a:t>소프트웨어 개발에 있어 하나의 뼈대 역할을 함 </a:t>
            </a:r>
            <a:endParaRPr lang="en-US" altLang="ko-KR" sz="975"/>
          </a:p>
          <a:p>
            <a:pPr marL="171450" indent="-171450"/>
            <a:r>
              <a:rPr lang="ko-KR" altLang="en-US" sz="1200"/>
              <a:t>제공하는 기능이 풍부하고</a:t>
            </a:r>
            <a:r>
              <a:rPr lang="en-US" altLang="ko-KR" sz="1200"/>
              <a:t>, </a:t>
            </a:r>
            <a:r>
              <a:rPr lang="ko-KR" altLang="en-US" sz="1200"/>
              <a:t>쉽고 빠르게 웹 개발이 가능하며 사용자도 가장 많이 존재합니다</a:t>
            </a:r>
            <a:r>
              <a:rPr lang="en-US" altLang="ko-KR" sz="1200"/>
              <a:t>. </a:t>
            </a:r>
          </a:p>
          <a:p>
            <a:pPr marL="171450" indent="-171450"/>
            <a:r>
              <a:rPr lang="ko-KR" altLang="en-US" sz="1200"/>
              <a:t>장고는 </a:t>
            </a:r>
            <a:r>
              <a:rPr lang="en-US" altLang="ko-KR" sz="1200"/>
              <a:t>2003</a:t>
            </a:r>
            <a:r>
              <a:rPr lang="ko-KR" altLang="en-US" sz="1200"/>
              <a:t>년 로렌스 저널</a:t>
            </a:r>
            <a:r>
              <a:rPr lang="en-US" altLang="ko-KR" sz="1200"/>
              <a:t>-</a:t>
            </a:r>
            <a:r>
              <a:rPr lang="ko-KR" altLang="en-US" sz="1200"/>
              <a:t>월드 신문을 만들던 웹 개발팀의 내부 프로젝트로 시작됐으며</a:t>
            </a:r>
            <a:r>
              <a:rPr lang="en-US" altLang="ko-KR" sz="1200"/>
              <a:t>, 2005</a:t>
            </a:r>
            <a:r>
              <a:rPr lang="ko-KR" altLang="en-US" sz="1200"/>
              <a:t>년 오픈소스 프로젝트로 공개되었습니다</a:t>
            </a:r>
            <a:r>
              <a:rPr lang="en-US" altLang="ko-KR" sz="1200"/>
              <a:t>. </a:t>
            </a:r>
          </a:p>
          <a:p>
            <a:pPr marL="500063" lvl="1" indent="-171450"/>
            <a:r>
              <a:rPr lang="ko-KR" altLang="en-US" sz="975"/>
              <a:t>신문사에서 장고를 만든 이유는 보다 빠르게 신문 기사를 업데이트할 목적으로 만들었다고 합니다</a:t>
            </a:r>
            <a:r>
              <a:rPr lang="en-US" altLang="ko-KR" sz="975"/>
              <a:t>. </a:t>
            </a:r>
          </a:p>
          <a:p>
            <a:pPr marL="171450" indent="-171450"/>
            <a:r>
              <a:rPr lang="ko-KR" altLang="en-US" sz="1200"/>
              <a:t>특징</a:t>
            </a:r>
            <a:endParaRPr lang="en-US" altLang="ko-KR" sz="1200"/>
          </a:p>
          <a:p>
            <a:pPr marL="500063" lvl="1" indent="-171450"/>
            <a:r>
              <a:rPr lang="en-US" altLang="ko-KR" sz="975"/>
              <a:t>MVC </a:t>
            </a:r>
            <a:r>
              <a:rPr lang="ko-KR" altLang="en-US" sz="975"/>
              <a:t>패턴 기반 </a:t>
            </a:r>
            <a:r>
              <a:rPr lang="en-US" altLang="ko-KR" sz="975"/>
              <a:t>MVT,</a:t>
            </a:r>
          </a:p>
          <a:p>
            <a:pPr marL="1085850" lvl="2" indent="-171450"/>
            <a:r>
              <a:rPr lang="ko-KR" altLang="en-US" sz="900"/>
              <a:t>화면에 해당하는  데이터의 </a:t>
            </a:r>
            <a:r>
              <a:rPr lang="en-US" altLang="ko-KR" sz="900"/>
              <a:t>DB</a:t>
            </a:r>
            <a:r>
              <a:rPr lang="ko-KR" altLang="en-US" sz="900"/>
              <a:t>을 액세스할 수 있는 </a:t>
            </a:r>
            <a:r>
              <a:rPr lang="en-US" altLang="ko-KR" sz="900"/>
              <a:t>Model </a:t>
            </a:r>
          </a:p>
          <a:p>
            <a:pPr marL="1085850" lvl="2" indent="-171450"/>
            <a:r>
              <a:rPr lang="ko-KR" altLang="en-US" sz="900"/>
              <a:t>데이터를 가져오고 변형을 할 수 있는 </a:t>
            </a:r>
            <a:r>
              <a:rPr lang="en-US" altLang="ko-KR" sz="900"/>
              <a:t>View </a:t>
            </a:r>
          </a:p>
          <a:p>
            <a:pPr marL="1085850" lvl="2" indent="-171450"/>
            <a:r>
              <a:rPr lang="ko-KR" altLang="en-US" sz="900"/>
              <a:t>화면을 담당하는 </a:t>
            </a:r>
            <a:r>
              <a:rPr lang="en-US" altLang="ko-KR" sz="900"/>
              <a:t>Template </a:t>
            </a:r>
          </a:p>
          <a:p>
            <a:pPr marL="500063" lvl="1" indent="-171450"/>
            <a:r>
              <a:rPr lang="ko-KR" altLang="en-US" sz="1050"/>
              <a:t>객체 관계 매핑</a:t>
            </a:r>
            <a:endParaRPr lang="en-US" altLang="ko-KR" sz="1050"/>
          </a:p>
          <a:p>
            <a:pPr marL="1085850" lvl="2" indent="-171450"/>
            <a:r>
              <a:rPr lang="ko-KR" altLang="en-US" sz="975"/>
              <a:t>객체 관계 매핑</a:t>
            </a:r>
            <a:r>
              <a:rPr lang="en-US" altLang="ko-KR" sz="975"/>
              <a:t>(Object-Relational Mapping)</a:t>
            </a:r>
            <a:r>
              <a:rPr lang="ko-KR" altLang="en-US" sz="975"/>
              <a:t>을 지원 </a:t>
            </a:r>
            <a:endParaRPr lang="en-US" altLang="ko-KR" sz="975"/>
          </a:p>
          <a:p>
            <a:pPr marL="1085850" lvl="2" indent="-171450"/>
            <a:r>
              <a:rPr lang="en-US" altLang="ko-KR" sz="975"/>
              <a:t>ORM </a:t>
            </a:r>
            <a:r>
              <a:rPr lang="ko-KR" altLang="en-US" sz="975"/>
              <a:t>기능을 사용하여 다양한 데이터베이스 시스템에 </a:t>
            </a:r>
            <a:r>
              <a:rPr lang="en-US" altLang="ko-KR" sz="975"/>
              <a:t>SQL </a:t>
            </a:r>
            <a:r>
              <a:rPr lang="ko-KR" altLang="en-US" sz="975"/>
              <a:t>문장을 사용하지 않고도 테이블을 조작할 수 있습니다</a:t>
            </a:r>
            <a:r>
              <a:rPr lang="en-US" altLang="ko-KR" sz="975"/>
              <a:t>. </a:t>
            </a:r>
          </a:p>
          <a:p>
            <a:pPr marL="500063" lvl="1" indent="-171450"/>
            <a:r>
              <a:rPr lang="ko-KR" altLang="en-US" sz="975"/>
              <a:t>자동으로 구성되는 관리자 화면 </a:t>
            </a:r>
            <a:endParaRPr lang="en-US" altLang="ko-KR" sz="975"/>
          </a:p>
          <a:p>
            <a:pPr marL="1085850" lvl="2" indent="-171450"/>
            <a:r>
              <a:rPr lang="ko-KR" altLang="en-US" sz="900"/>
              <a:t>웹 서버의 콘텐츠</a:t>
            </a:r>
            <a:r>
              <a:rPr lang="en-US" altLang="ko-KR" sz="900"/>
              <a:t>, </a:t>
            </a:r>
            <a:r>
              <a:rPr lang="ko-KR" altLang="en-US" sz="900"/>
              <a:t>즉 데이터베이스에 대한 관리 기능을 위하여 프로젝트를 시작하는 시점에 기본 기능으로 관리자 화면을 제공 </a:t>
            </a:r>
            <a:endParaRPr lang="en-US" altLang="ko-KR" sz="900"/>
          </a:p>
          <a:p>
            <a:pPr marL="500063" lvl="1" indent="-171450"/>
            <a:r>
              <a:rPr lang="ko-KR" altLang="en-US" sz="975"/>
              <a:t>우아한 </a:t>
            </a:r>
            <a:r>
              <a:rPr lang="en-US" altLang="ko-KR" sz="975"/>
              <a:t>URL </a:t>
            </a:r>
            <a:r>
              <a:rPr lang="ko-KR" altLang="en-US" sz="975"/>
              <a:t>설계</a:t>
            </a:r>
            <a:endParaRPr lang="en-US" altLang="ko-KR" sz="975"/>
          </a:p>
          <a:p>
            <a:pPr marL="1085850" lvl="2" indent="-171450"/>
            <a:r>
              <a:rPr lang="ko-KR" altLang="en-US" sz="900"/>
              <a:t>정규식을 사용하여 복잡한 </a:t>
            </a:r>
            <a:r>
              <a:rPr lang="en-US" altLang="ko-KR" sz="900"/>
              <a:t>URL</a:t>
            </a:r>
            <a:r>
              <a:rPr lang="ko-KR" altLang="en-US" sz="900"/>
              <a:t>도 표현할 수 있습니다</a:t>
            </a:r>
            <a:r>
              <a:rPr lang="en-US" altLang="ko-KR" sz="900"/>
              <a:t>. </a:t>
            </a:r>
          </a:p>
          <a:p>
            <a:pPr marL="500063" lvl="1" indent="-171450"/>
            <a:r>
              <a:rPr lang="ko-KR" altLang="en-US" sz="975"/>
              <a:t>자체 템플릿 시스템 </a:t>
            </a:r>
            <a:endParaRPr lang="en-US" altLang="ko-KR" sz="975"/>
          </a:p>
          <a:p>
            <a:pPr marL="1085850" lvl="2" indent="-171450"/>
            <a:r>
              <a:rPr lang="ko-KR" altLang="en-US" sz="900"/>
              <a:t>디자인과 로직에 대한 코딩을 분리하여 독립적으로 개발 진행이 가능</a:t>
            </a:r>
            <a:endParaRPr lang="en-US" altLang="ko-KR" sz="900"/>
          </a:p>
          <a:p>
            <a:pPr marL="171450" indent="-171450"/>
            <a:endParaRPr lang="en-US" altLang="ko-KR" sz="1200"/>
          </a:p>
          <a:p>
            <a:pPr marL="171450" indent="-171450"/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09817B0-A438-40E5-89AF-872821810A7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B17FDE-20E4-4723-8476-2F4ACF18D788}" type="slidenum">
              <a:rPr lang="ko-KR" altLang="en-US" smtClean="0"/>
              <a:pPr/>
              <a:t>2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CFDAE5-8B34-42C2-88A6-7357C2D4E7D5}"/>
              </a:ext>
            </a:extLst>
          </p:cNvPr>
          <p:cNvSpPr txBox="1"/>
          <p:nvPr/>
        </p:nvSpPr>
        <p:spPr>
          <a:xfrm>
            <a:off x="5108895" y="3013502"/>
            <a:ext cx="403510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>
                <a:highlight>
                  <a:srgbClr val="FFFF00"/>
                </a:highlight>
              </a:rPr>
              <a:t>참고</a:t>
            </a:r>
            <a:r>
              <a:rPr lang="en-US" altLang="ko-KR" sz="1050">
                <a:highlight>
                  <a:srgbClr val="FFFF00"/>
                </a:highlight>
              </a:rPr>
              <a:t>: </a:t>
            </a:r>
            <a:r>
              <a:rPr lang="ko-KR" altLang="en-US" sz="1050">
                <a:highlight>
                  <a:srgbClr val="FFFF00"/>
                </a:highlight>
              </a:rPr>
              <a:t>개발자 홀로바티가 좋아하던 집시 재즈 기타리스트인 장고 라인하르트에서 따온 것입니다</a:t>
            </a:r>
            <a:r>
              <a:rPr lang="en-US" altLang="ko-KR" sz="1050">
                <a:highlight>
                  <a:srgbClr val="FFFF00"/>
                </a:highlight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6919651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32FF7A-7B4E-4DE0-AE38-7D0F3EF39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urls.py </a:t>
            </a:r>
            <a:r>
              <a:rPr lang="ko-KR" altLang="en-US"/>
              <a:t>및 </a:t>
            </a:r>
            <a:r>
              <a:rPr lang="en-US" altLang="ko-KR"/>
              <a:t>polls.urls.py </a:t>
            </a:r>
            <a:r>
              <a:rPr lang="ko-KR" altLang="en-US"/>
              <a:t>설정</a:t>
            </a:r>
            <a:r>
              <a:rPr lang="en-US" altLang="ko-KR"/>
              <a:t>, templates </a:t>
            </a:r>
            <a:r>
              <a:rPr lang="ko-KR" altLang="en-US"/>
              <a:t>폴더 생성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9DCB6FB-072A-439A-8020-271CDD0F5A4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7C1ECD3-3577-4E0D-86D0-A1D08427B1B0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/>
              <a:t>polls.urls.py</a:t>
            </a:r>
            <a:r>
              <a:rPr lang="ko-KR" altLang="en-US"/>
              <a:t>를 생성하고 아래처럼 입력합니다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r>
              <a:rPr lang="en-US" altLang="ko-KR"/>
              <a:t>polls</a:t>
            </a:r>
            <a:r>
              <a:rPr lang="ko-KR" altLang="en-US"/>
              <a:t>의 </a:t>
            </a:r>
            <a:r>
              <a:rPr lang="en-US" altLang="ko-KR"/>
              <a:t>urls</a:t>
            </a:r>
            <a:r>
              <a:rPr lang="ko-KR" altLang="en-US"/>
              <a:t>를 경로를 </a:t>
            </a:r>
            <a:r>
              <a:rPr lang="en-US" altLang="ko-KR"/>
              <a:t>main</a:t>
            </a:r>
            <a:r>
              <a:rPr lang="ko-KR" altLang="en-US"/>
              <a:t>의 </a:t>
            </a:r>
            <a:r>
              <a:rPr lang="en-US" altLang="ko-KR"/>
              <a:t>urls.py</a:t>
            </a:r>
            <a:r>
              <a:rPr lang="ko-KR" altLang="en-US"/>
              <a:t>에 등록합니다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r>
              <a:rPr lang="en-US" altLang="ko-KR"/>
              <a:t>polls </a:t>
            </a:r>
            <a:r>
              <a:rPr lang="ko-KR" altLang="en-US"/>
              <a:t>폴더안에 </a:t>
            </a:r>
            <a:r>
              <a:rPr lang="en-US" altLang="ko-KR"/>
              <a:t>templates </a:t>
            </a:r>
            <a:r>
              <a:rPr lang="ko-KR" altLang="en-US"/>
              <a:t>폴더와 하위 </a:t>
            </a:r>
            <a:r>
              <a:rPr lang="en-US" altLang="ko-KR"/>
              <a:t>polls </a:t>
            </a:r>
            <a:r>
              <a:rPr lang="ko-KR" altLang="en-US"/>
              <a:t>폴더를 생성합니다</a:t>
            </a:r>
            <a:r>
              <a:rPr lang="en-US" altLang="ko-KR"/>
              <a:t>. </a:t>
            </a:r>
          </a:p>
          <a:p>
            <a:pPr marL="0" indent="0">
              <a:buNone/>
            </a:pP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AA2E166-917F-421F-8DE9-D6F064C6660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B17FDE-20E4-4723-8476-2F4ACF18D788}" type="slidenum">
              <a:rPr lang="ko-KR" altLang="en-US" smtClean="0"/>
              <a:pPr/>
              <a:t>20</a:t>
            </a:fld>
            <a:endParaRPr lang="ko-KR" altLang="en-US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5ED948F4-6D8B-46CE-BC9A-81C5E1094F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4066" y="1532615"/>
            <a:ext cx="5167618" cy="161582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from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django.urls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import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path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from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polls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import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views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app_name = </a:t>
            </a:r>
            <a:r>
              <a:rPr kumimoji="0" lang="ko-KR" altLang="ko-KR" sz="9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  <a:t>'polls'</a:t>
            </a:r>
            <a:br>
              <a:rPr kumimoji="0" lang="ko-KR" altLang="ko-KR" sz="9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urlpatterns = [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path(</a:t>
            </a:r>
            <a:r>
              <a:rPr kumimoji="0" lang="ko-KR" altLang="ko-KR" sz="9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  <a:t>''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views.index,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660099"/>
                </a:solidFill>
                <a:effectLst/>
                <a:latin typeface="Arial Unicode MS"/>
                <a:ea typeface="JetBrains Mono"/>
              </a:rPr>
              <a:t>name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ko-KR" altLang="ko-KR" sz="9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  <a:t>'index'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),                                </a:t>
            </a:r>
            <a:r>
              <a:rPr kumimoji="0" lang="ko-KR" altLang="ko-KR" sz="9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# /polls/</a:t>
            </a:r>
            <a:br>
              <a:rPr kumimoji="0" lang="ko-KR" altLang="ko-KR" sz="9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path(</a:t>
            </a:r>
            <a:r>
              <a:rPr kumimoji="0" lang="ko-KR" altLang="ko-KR" sz="9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  <a:t>'&lt;int:question_id&gt;/'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views.detail,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660099"/>
                </a:solidFill>
                <a:effectLst/>
                <a:latin typeface="Arial Unicode MS"/>
                <a:ea typeface="JetBrains Mono"/>
              </a:rPr>
              <a:t>name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ko-KR" altLang="ko-KR" sz="9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  <a:t>'detail'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),            </a:t>
            </a:r>
            <a:r>
              <a:rPr kumimoji="0" lang="ko-KR" altLang="ko-KR" sz="9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# /polls/</a:t>
            </a:r>
            <a:r>
              <a:rPr kumimoji="0" lang="ko-KR" altLang="ko-KR" sz="9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넘버</a:t>
            </a:r>
            <a:r>
              <a:rPr kumimoji="0" lang="ko-KR" altLang="ko-KR" sz="9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/</a:t>
            </a:r>
            <a:br>
              <a:rPr kumimoji="0" lang="ko-KR" altLang="ko-KR" sz="9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path(</a:t>
            </a:r>
            <a:r>
              <a:rPr kumimoji="0" lang="ko-KR" altLang="ko-KR" sz="9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  <a:t>'&lt;int:question_id&gt;/results/'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views.results,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660099"/>
                </a:solidFill>
                <a:effectLst/>
                <a:latin typeface="Arial Unicode MS"/>
                <a:ea typeface="JetBrains Mono"/>
              </a:rPr>
              <a:t>name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ko-KR" altLang="ko-KR" sz="9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  <a:t>'results'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),  </a:t>
            </a:r>
            <a:r>
              <a:rPr kumimoji="0" lang="ko-KR" altLang="ko-KR" sz="9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# /polls/</a:t>
            </a:r>
            <a:r>
              <a:rPr kumimoji="0" lang="ko-KR" altLang="ko-KR" sz="9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넘버</a:t>
            </a:r>
            <a:r>
              <a:rPr kumimoji="0" lang="ko-KR" altLang="ko-KR" sz="9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/results/</a:t>
            </a:r>
            <a:br>
              <a:rPr kumimoji="0" lang="ko-KR" altLang="ko-KR" sz="9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path(</a:t>
            </a:r>
            <a:r>
              <a:rPr kumimoji="0" lang="ko-KR" altLang="ko-KR" sz="9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  <a:t>'&lt;int:question_id&gt;/vote/'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views.vote,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660099"/>
                </a:solidFill>
                <a:effectLst/>
                <a:latin typeface="Arial Unicode MS"/>
                <a:ea typeface="JetBrains Mono"/>
              </a:rPr>
              <a:t>name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ko-KR" altLang="ko-KR" sz="9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  <a:t>'vote'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),           </a:t>
            </a:r>
            <a:r>
              <a:rPr kumimoji="0" lang="ko-KR" altLang="ko-KR" sz="9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# /polls/</a:t>
            </a:r>
            <a:r>
              <a:rPr kumimoji="0" lang="ko-KR" altLang="ko-KR" sz="9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넘버</a:t>
            </a:r>
            <a:r>
              <a:rPr kumimoji="0" lang="ko-KR" altLang="ko-KR" sz="9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/vote/</a:t>
            </a:r>
            <a:br>
              <a:rPr kumimoji="0" lang="ko-KR" altLang="ko-KR" sz="9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]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9E744519-7EC2-40AE-AFD4-A5D7969321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1178" y="3846894"/>
            <a:ext cx="4379010" cy="106182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from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django.contrib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import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admin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from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django.urls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import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path, include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urlpatterns = [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path(</a:t>
            </a:r>
            <a:r>
              <a:rPr kumimoji="0" lang="ko-KR" altLang="ko-KR" sz="9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  <a:t>'admin/'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admin.site.urls),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path(</a:t>
            </a:r>
            <a:r>
              <a:rPr kumimoji="0" lang="ko-KR" altLang="ko-KR" sz="9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  <a:t>'polls/'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include(</a:t>
            </a:r>
            <a:r>
              <a:rPr kumimoji="0" lang="ko-KR" altLang="ko-KR" sz="9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  <a:t>'polls.urls'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))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]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70C37FE-1B52-47A7-A8C1-C49A1149E9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3094" y="3688346"/>
            <a:ext cx="2724530" cy="2553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8996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DDCE88-3005-4371-83EB-4D753900E0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views.py</a:t>
            </a:r>
            <a:r>
              <a:rPr lang="ko-KR" altLang="en-US"/>
              <a:t>에 코딩하기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5B30356-EEA6-48BA-8336-3A427AE0B03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7EBE3FC-87E3-4939-BEE7-856703024D61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/>
              <a:t>polls.py</a:t>
            </a:r>
            <a:r>
              <a:rPr lang="ko-KR" altLang="en-US"/>
              <a:t>에 아래와 같이 코딩합니다</a:t>
            </a:r>
            <a:r>
              <a:rPr lang="en-US" altLang="ko-KR"/>
              <a:t>. 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DE9A283-6E0B-4AC2-AB17-206D9C44B08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B17FDE-20E4-4723-8476-2F4ACF18D788}" type="slidenum">
              <a:rPr lang="ko-KR" altLang="en-US" smtClean="0"/>
              <a:pPr/>
              <a:t>21</a:t>
            </a:fld>
            <a:endParaRPr lang="ko-KR" altLang="en-US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C0856C46-4DE7-4EF5-8A12-304B5B00D9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3037" y="1481167"/>
            <a:ext cx="8355435" cy="452431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from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django.shortcuts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import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render</a:t>
            </a:r>
            <a:br>
              <a:rPr kumimoji="0" lang="ko-KR" altLang="ko-KR" sz="9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from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django.shortcuts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import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get_object_or_404, render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from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django.http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import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HttpResponseRedirect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from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django.urls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import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reverse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from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polls.models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import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Choice, Question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def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index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(request):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latest_question_list = Question.objects.all().order_by(</a:t>
            </a:r>
            <a:r>
              <a:rPr kumimoji="0" lang="ko-KR" altLang="ko-KR" sz="9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  <a:t>'-pub_date'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)[: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5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]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context = {</a:t>
            </a:r>
            <a:r>
              <a:rPr kumimoji="0" lang="ko-KR" altLang="ko-KR" sz="9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  <a:t>'latest_question_list'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: latest_question_list}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return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render(request, </a:t>
            </a:r>
            <a:r>
              <a:rPr kumimoji="0" lang="ko-KR" altLang="ko-KR" sz="9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  <a:t>'polls/index.html'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context)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def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detail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(request, question_id):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question = get_object_or_404(Question,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660099"/>
                </a:solidFill>
                <a:effectLst/>
                <a:latin typeface="Arial Unicode MS"/>
                <a:ea typeface="JetBrains Mono"/>
              </a:rPr>
              <a:t>pk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=question_id)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return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render(request, </a:t>
            </a:r>
            <a:r>
              <a:rPr kumimoji="0" lang="ko-KR" altLang="ko-KR" sz="9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  <a:t>'polls/detail.html'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{</a:t>
            </a:r>
            <a:r>
              <a:rPr kumimoji="0" lang="ko-KR" altLang="ko-KR" sz="9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  <a:t>'question'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: question})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def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results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(request, question_id):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question = get_object_or_404(Question,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660099"/>
                </a:solidFill>
                <a:effectLst/>
                <a:latin typeface="Arial Unicode MS"/>
                <a:ea typeface="JetBrains Mono"/>
              </a:rPr>
              <a:t>pk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=question_id)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return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render(request, </a:t>
            </a:r>
            <a:r>
              <a:rPr kumimoji="0" lang="ko-KR" altLang="ko-KR" sz="9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  <a:t>'polls/results.html'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{</a:t>
            </a:r>
            <a:r>
              <a:rPr kumimoji="0" lang="ko-KR" altLang="ko-KR" sz="9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  <a:t>'question'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: question})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def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vote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(request, question_id):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question = get_object_or_404(Question,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660099"/>
                </a:solidFill>
                <a:effectLst/>
                <a:latin typeface="Arial Unicode MS"/>
                <a:ea typeface="JetBrains Mono"/>
              </a:rPr>
              <a:t>pk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=question_id)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try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: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selected_choice = question.choice_set.get(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660099"/>
                </a:solidFill>
                <a:effectLst/>
                <a:latin typeface="Arial Unicode MS"/>
                <a:ea typeface="JetBrains Mono"/>
              </a:rPr>
              <a:t>pk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=request.POST[</a:t>
            </a:r>
            <a:r>
              <a:rPr kumimoji="0" lang="ko-KR" altLang="ko-KR" sz="9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  <a:t>'choice'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])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except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KeyError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Choice.DoesNotExist):</a:t>
            </a:r>
            <a:br>
              <a:rPr kumimoji="0" lang="ko-KR" altLang="ko-KR" sz="9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return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render(request, </a:t>
            </a:r>
            <a:r>
              <a:rPr kumimoji="0" lang="ko-KR" altLang="ko-KR" sz="9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  <a:t>'polls/detail.html'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{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    </a:t>
            </a:r>
            <a:r>
              <a:rPr kumimoji="0" lang="ko-KR" altLang="ko-KR" sz="9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  <a:t>'question'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: question,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    </a:t>
            </a:r>
            <a:r>
              <a:rPr kumimoji="0" lang="ko-KR" altLang="ko-KR" sz="9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  <a:t>'error_message'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ko-KR" altLang="ko-KR" sz="9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  <a:t>"You didn't select a choice."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})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else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: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selected_choice.votes +=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1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selected_choice.save()</a:t>
            </a:r>
            <a:br>
              <a:rPr kumimoji="0" lang="ko-KR" altLang="ko-KR" sz="9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return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HttpResponseRedirect(reverse(</a:t>
            </a:r>
            <a:r>
              <a:rPr kumimoji="0" lang="ko-KR" altLang="ko-KR" sz="9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  <a:t>'polls:results'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660099"/>
                </a:solidFill>
                <a:effectLst/>
                <a:latin typeface="Arial Unicode MS"/>
                <a:ea typeface="JetBrains Mono"/>
              </a:rPr>
              <a:t>args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=(question.id,)))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09289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FD49A6-E67D-479F-9AD5-0855F61AC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Admin </a:t>
            </a:r>
            <a:r>
              <a:rPr lang="ko-KR" altLang="en-US"/>
              <a:t>사이트 꾸미기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AF775D8-0BC3-42CA-9FBB-5DB93D1DF3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152738F-EB73-4C60-9F4F-709EE4861118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/>
              <a:t>장고의 </a:t>
            </a:r>
            <a:r>
              <a:rPr lang="en-US" altLang="ko-KR"/>
              <a:t>Admin </a:t>
            </a:r>
            <a:r>
              <a:rPr lang="ko-KR" altLang="en-US"/>
              <a:t>사이트는 데이터베이스에 들어있는 데이터를 쉽게 관리할 수 있도록 데이터의 생성</a:t>
            </a:r>
            <a:r>
              <a:rPr lang="en-US" altLang="ko-KR"/>
              <a:t>, </a:t>
            </a:r>
            <a:r>
              <a:rPr lang="ko-KR" altLang="en-US"/>
              <a:t>조회</a:t>
            </a:r>
            <a:r>
              <a:rPr lang="en-US" altLang="ko-KR"/>
              <a:t>, </a:t>
            </a:r>
            <a:r>
              <a:rPr lang="ko-KR" altLang="en-US"/>
              <a:t>변경</a:t>
            </a:r>
            <a:r>
              <a:rPr lang="en-US" altLang="ko-KR"/>
              <a:t>, </a:t>
            </a:r>
            <a:r>
              <a:rPr lang="ko-KR" altLang="en-US"/>
              <a:t>삭제 등의 기능을 제공합니다</a:t>
            </a:r>
            <a:r>
              <a:rPr lang="en-US" altLang="ko-KR"/>
              <a:t>. </a:t>
            </a:r>
          </a:p>
          <a:p>
            <a:r>
              <a:rPr lang="ko-KR" altLang="en-US"/>
              <a:t>장고의 </a:t>
            </a:r>
            <a:r>
              <a:rPr lang="en-US" altLang="ko-KR"/>
              <a:t>Admin </a:t>
            </a:r>
            <a:r>
              <a:rPr lang="ko-KR" altLang="en-US"/>
              <a:t>기능은 데이터 관리를 쉽게 해줄 뿐 아니라</a:t>
            </a:r>
            <a:r>
              <a:rPr lang="en-US" altLang="ko-KR"/>
              <a:t>, UI</a:t>
            </a:r>
            <a:r>
              <a:rPr lang="ko-KR" altLang="en-US"/>
              <a:t>도 깔끔하게 정돈된 모습의 룩앤필을 제공해주고</a:t>
            </a:r>
            <a:r>
              <a:rPr lang="en-US" altLang="ko-KR"/>
              <a:t>, </a:t>
            </a:r>
            <a:r>
              <a:rPr lang="ko-KR" altLang="en-US"/>
              <a:t>또한 자신의 취향에 맞게 꾸미는 것도 가능하여 많은 사람들이 장고를 사용하는 장점으로 꼽고 있습니다</a:t>
            </a:r>
            <a:r>
              <a:rPr lang="en-US" altLang="ko-KR"/>
              <a:t>. </a:t>
            </a:r>
          </a:p>
          <a:p>
            <a:r>
              <a:rPr lang="en-US" altLang="ko-KR"/>
              <a:t>C.R.U.D </a:t>
            </a:r>
            <a:r>
              <a:rPr lang="ko-KR" altLang="en-US"/>
              <a:t>기능 </a:t>
            </a:r>
            <a:endParaRPr lang="en-US" altLang="ko-KR"/>
          </a:p>
          <a:p>
            <a:pPr lvl="1"/>
            <a:r>
              <a:rPr lang="en-US" altLang="ko-KR"/>
              <a:t>Admin </a:t>
            </a:r>
            <a:r>
              <a:rPr lang="ko-KR" altLang="en-US"/>
              <a:t>화면을 통해 데이터를 생성</a:t>
            </a:r>
            <a:r>
              <a:rPr lang="en-US" altLang="ko-KR"/>
              <a:t>(Create), </a:t>
            </a:r>
            <a:r>
              <a:rPr lang="ko-KR" altLang="en-US"/>
              <a:t>조회</a:t>
            </a:r>
            <a:r>
              <a:rPr lang="en-US" altLang="ko-KR"/>
              <a:t>(Read), </a:t>
            </a:r>
            <a:r>
              <a:rPr lang="ko-KR" altLang="en-US"/>
              <a:t>변경</a:t>
            </a:r>
            <a:r>
              <a:rPr lang="en-US" altLang="ko-KR"/>
              <a:t>(Update), </a:t>
            </a:r>
            <a:r>
              <a:rPr lang="ko-KR" altLang="en-US"/>
              <a:t>삭제</a:t>
            </a:r>
            <a:r>
              <a:rPr lang="en-US" altLang="ko-KR"/>
              <a:t>(Delete) </a:t>
            </a:r>
            <a:r>
              <a:rPr lang="ko-KR" altLang="en-US"/>
              <a:t>하는 기능 </a:t>
            </a:r>
            <a:endParaRPr lang="en-US" altLang="ko-KR"/>
          </a:p>
          <a:p>
            <a:r>
              <a:rPr lang="ko-KR" altLang="en-US"/>
              <a:t>필드 순서 변경</a:t>
            </a:r>
            <a:endParaRPr lang="en-US" altLang="ko-KR"/>
          </a:p>
          <a:p>
            <a:pPr lvl="1"/>
            <a:r>
              <a:rPr lang="ko-KR" altLang="en-US"/>
              <a:t>테이블의 데이터를 변경하는 것이 아니라</a:t>
            </a:r>
            <a:r>
              <a:rPr lang="en-US" altLang="ko-KR"/>
              <a:t>, </a:t>
            </a:r>
            <a:r>
              <a:rPr lang="ko-KR" altLang="en-US"/>
              <a:t>테이블을 보여주는 </a:t>
            </a:r>
            <a:r>
              <a:rPr lang="en-US" altLang="ko-KR"/>
              <a:t>UI </a:t>
            </a:r>
            <a:r>
              <a:rPr lang="ko-KR" altLang="en-US"/>
              <a:t>양식을 변경하려면 </a:t>
            </a:r>
            <a:r>
              <a:rPr lang="en-US" altLang="ko-KR"/>
              <a:t>polls/admin.py </a:t>
            </a:r>
            <a:r>
              <a:rPr lang="ko-KR" altLang="en-US"/>
              <a:t>파일을 변경 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BC8EBFA-67A1-4885-AED6-59D7AE9E656C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B17FDE-20E4-4723-8476-2F4ACF18D788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31170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A11730-D967-4022-829C-05F42800B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장고 쉘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8B34B0A-DAD5-4F85-AE9E-4A65C246A64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E673ABB-2ABA-47CD-A02D-DDB332973C16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/>
              <a:t>장고는 파이썬 쉡을 이용하여 데이터를 관리할 수 있는 </a:t>
            </a:r>
            <a:r>
              <a:rPr lang="en-US" altLang="ko-KR"/>
              <a:t>API</a:t>
            </a:r>
            <a:r>
              <a:rPr lang="ko-KR" altLang="en-US"/>
              <a:t>를 제공 </a:t>
            </a:r>
            <a:endParaRPr lang="en-US" altLang="ko-KR"/>
          </a:p>
          <a:p>
            <a:r>
              <a:rPr lang="en-US" altLang="ko-KR"/>
              <a:t>Admin</a:t>
            </a:r>
            <a:r>
              <a:rPr lang="ko-KR" altLang="en-US"/>
              <a:t> 사이트보다는 더 다양한 데이터 관리 명령이 가능 </a:t>
            </a:r>
            <a:endParaRPr lang="en-US" altLang="ko-KR"/>
          </a:p>
          <a:p>
            <a:r>
              <a:rPr lang="ko-KR" altLang="en-US"/>
              <a:t>간단하거나 일반적인 데이터 관리 또는 </a:t>
            </a:r>
            <a:r>
              <a:rPr lang="en-US" altLang="ko-KR"/>
              <a:t>UI</a:t>
            </a:r>
            <a:r>
              <a:rPr lang="ko-KR" altLang="en-US"/>
              <a:t>에서 데이터 모습을 확인하고자 할 때는 주로 </a:t>
            </a:r>
            <a:r>
              <a:rPr lang="en-US" altLang="ko-KR"/>
              <a:t>Admin </a:t>
            </a:r>
            <a:r>
              <a:rPr lang="ko-KR" altLang="en-US"/>
              <a:t>사이트를 이용하고</a:t>
            </a:r>
            <a:r>
              <a:rPr lang="en-US" altLang="ko-KR"/>
              <a:t>, </a:t>
            </a:r>
            <a:r>
              <a:rPr lang="ko-KR" altLang="en-US"/>
              <a:t>복잡한 데이터 처리 또는 별도로 웹 브라우저로 접속할 필요가 없는 경우는 쉘로 데이터를 처리하는 하는 것이 보통입니다</a:t>
            </a:r>
            <a:r>
              <a:rPr lang="en-US" altLang="ko-KR"/>
              <a:t>. </a:t>
            </a:r>
          </a:p>
          <a:p>
            <a:r>
              <a:rPr lang="ko-KR" altLang="en-US"/>
              <a:t>장고 파이선 쉘에서는 </a:t>
            </a:r>
            <a:r>
              <a:rPr lang="en-US" altLang="ko-KR"/>
              <a:t>ORM</a:t>
            </a:r>
            <a:r>
              <a:rPr lang="ko-KR" altLang="en-US"/>
              <a:t>을 포함한 일반 파이선 문법도 실습할 수 있으므로</a:t>
            </a:r>
            <a:r>
              <a:rPr lang="en-US" altLang="ko-KR"/>
              <a:t>, </a:t>
            </a:r>
            <a:r>
              <a:rPr lang="ko-KR" altLang="en-US"/>
              <a:t>실제 프로젝트 개발 시 장고 파이썬 쉘은 자주 사용하게 됩니다</a:t>
            </a:r>
            <a:r>
              <a:rPr lang="en-US" altLang="ko-KR"/>
              <a:t>. </a:t>
            </a:r>
          </a:p>
          <a:p>
            <a:r>
              <a:rPr lang="ko-KR" altLang="en-US"/>
              <a:t>명령어</a:t>
            </a:r>
            <a:endParaRPr lang="en-US" altLang="ko-KR"/>
          </a:p>
          <a:p>
            <a:pPr lvl="1"/>
            <a:r>
              <a:rPr lang="en-US" altLang="ko-KR"/>
              <a:t>python manage.py shell</a:t>
            </a:r>
          </a:p>
          <a:p>
            <a:r>
              <a:rPr lang="en-US" altLang="ko-KR"/>
              <a:t>settings.py </a:t>
            </a:r>
            <a:r>
              <a:rPr lang="ko-KR" altLang="en-US"/>
              <a:t>모듈을 미리 임포트하여 실행 </a:t>
            </a:r>
            <a:endParaRPr lang="en-US" altLang="ko-KR"/>
          </a:p>
          <a:p>
            <a:r>
              <a:rPr lang="ko-KR" altLang="en-US"/>
              <a:t>장고 파이선 쉘의 데이터 처리 기능을 </a:t>
            </a:r>
            <a:r>
              <a:rPr lang="en-US" altLang="ko-KR"/>
              <a:t>Create, Read, Update, Delete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AD93A36-44B8-476B-A96C-C995739E842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B17FDE-20E4-4723-8476-2F4ACF18D788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09611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11A115-CDDC-40CD-A1E0-48B4A9A955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장고 쉘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7A88C4D-69B2-44B6-9E8F-92D8D688395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0C6910B-AD31-4A6C-8FFF-01375B1F095B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/>
              <a:t>Create - </a:t>
            </a:r>
            <a:r>
              <a:rPr lang="ko-KR" altLang="en-US"/>
              <a:t>데이터 생성</a:t>
            </a:r>
            <a:r>
              <a:rPr lang="en-US" altLang="ko-KR"/>
              <a:t>/</a:t>
            </a:r>
            <a:r>
              <a:rPr lang="ko-KR" altLang="en-US"/>
              <a:t>입력</a:t>
            </a:r>
            <a:endParaRPr lang="en-US" altLang="ko-KR"/>
          </a:p>
          <a:p>
            <a:pPr lvl="1"/>
            <a:r>
              <a:rPr lang="ko-KR" altLang="en-US"/>
              <a:t>데이터 입력</a:t>
            </a:r>
            <a:r>
              <a:rPr lang="en-US" altLang="ko-KR"/>
              <a:t>, </a:t>
            </a:r>
            <a:r>
              <a:rPr lang="ko-KR" altLang="en-US"/>
              <a:t>즉 테이블에 레코드를 생성하기 위해서는 필드값을 지정하여 객체를 생성한 후에 </a:t>
            </a:r>
            <a:r>
              <a:rPr lang="en-US" altLang="ko-KR"/>
              <a:t>save() </a:t>
            </a:r>
            <a:r>
              <a:rPr lang="ko-KR" altLang="en-US"/>
              <a:t>메소드를 호출 </a:t>
            </a:r>
            <a:endParaRPr lang="en-US" altLang="ko-KR"/>
          </a:p>
          <a:p>
            <a:pPr lvl="1"/>
            <a:r>
              <a:rPr lang="en-US" altLang="ko-KR"/>
              <a:t>save() </a:t>
            </a:r>
            <a:r>
              <a:rPr lang="ko-KR" altLang="en-US"/>
              <a:t>명령이 실행되기 전에는 메모리에만 변경된 것이므로</a:t>
            </a:r>
            <a:r>
              <a:rPr lang="en-US" altLang="ko-KR"/>
              <a:t>, </a:t>
            </a:r>
            <a:r>
              <a:rPr lang="ko-KR" altLang="en-US"/>
              <a:t>변경사항을 </a:t>
            </a:r>
            <a:r>
              <a:rPr lang="en-US" altLang="ko-KR"/>
              <a:t>DB</a:t>
            </a:r>
            <a:r>
              <a:rPr lang="ko-KR" altLang="en-US"/>
              <a:t>에 반영하기 위해서는 </a:t>
            </a:r>
            <a:r>
              <a:rPr lang="en-US" altLang="ko-KR"/>
              <a:t>save() </a:t>
            </a:r>
            <a:r>
              <a:rPr lang="ko-KR" altLang="en-US"/>
              <a:t>명령을 실행</a:t>
            </a:r>
            <a:endParaRPr lang="en-US" altLang="ko-KR"/>
          </a:p>
          <a:p>
            <a:pPr lvl="1"/>
            <a:r>
              <a:rPr lang="ko-KR" altLang="en-US"/>
              <a:t>이 명령은 내부적으로 </a:t>
            </a:r>
            <a:r>
              <a:rPr lang="en-US" altLang="ko-KR"/>
              <a:t>SQL </a:t>
            </a:r>
            <a:r>
              <a:rPr lang="ko-KR" altLang="en-US"/>
              <a:t>용어의 </a:t>
            </a:r>
            <a:r>
              <a:rPr lang="en-US" altLang="ko-KR"/>
              <a:t>INSERT </a:t>
            </a:r>
            <a:r>
              <a:rPr lang="ko-KR" altLang="en-US"/>
              <a:t>문장을 실행  </a:t>
            </a:r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r>
              <a:rPr lang="en-US" altLang="ko-KR"/>
              <a:t>Read - </a:t>
            </a:r>
            <a:r>
              <a:rPr lang="ko-KR" altLang="en-US"/>
              <a:t>데이터 조회</a:t>
            </a:r>
            <a:endParaRPr lang="en-US" altLang="ko-KR"/>
          </a:p>
          <a:p>
            <a:pPr lvl="1"/>
            <a:r>
              <a:rPr lang="en-US" altLang="ko-KR"/>
              <a:t>DB</a:t>
            </a:r>
            <a:r>
              <a:rPr lang="ko-KR" altLang="en-US"/>
              <a:t>로부터 데이터를 조회하기 위해서는 </a:t>
            </a:r>
            <a:r>
              <a:rPr lang="en-US" altLang="ko-KR"/>
              <a:t>QuerySet </a:t>
            </a:r>
            <a:r>
              <a:rPr lang="ko-KR" altLang="en-US"/>
              <a:t>객체를 사용</a:t>
            </a:r>
            <a:endParaRPr lang="en-US" altLang="ko-KR"/>
          </a:p>
          <a:p>
            <a:pPr lvl="1"/>
            <a:r>
              <a:rPr lang="en-US" altLang="ko-KR"/>
              <a:t>QuerySet</a:t>
            </a:r>
            <a:r>
              <a:rPr lang="ko-KR" altLang="en-US"/>
              <a:t>은 </a:t>
            </a:r>
            <a:r>
              <a:rPr lang="en-US" altLang="ko-KR"/>
              <a:t>DB </a:t>
            </a:r>
            <a:r>
              <a:rPr lang="ko-KR" altLang="en-US"/>
              <a:t>테이블로부터 꺼내 온 객체들의 콜렉션입니다</a:t>
            </a:r>
            <a:r>
              <a:rPr lang="en-US" altLang="ko-KR"/>
              <a:t>. </a:t>
            </a:r>
          </a:p>
          <a:p>
            <a:pPr lvl="1"/>
            <a:r>
              <a:rPr lang="en-US" altLang="ko-KR"/>
              <a:t>QuerySet</a:t>
            </a:r>
            <a:r>
              <a:rPr lang="ko-KR" altLang="en-US"/>
              <a:t>은 필터를 가질 수 있으며</a:t>
            </a:r>
            <a:r>
              <a:rPr lang="en-US" altLang="ko-KR"/>
              <a:t>, </a:t>
            </a:r>
            <a:r>
              <a:rPr lang="ko-KR" altLang="en-US"/>
              <a:t>필터를 사용하여 </a:t>
            </a:r>
            <a:r>
              <a:rPr lang="en-US" altLang="ko-KR"/>
              <a:t>QuerySet </a:t>
            </a:r>
            <a:r>
              <a:rPr lang="ko-KR" altLang="en-US"/>
              <a:t>내의 항목 중에서 조건에 맞는 레코드만 다시 추출 </a:t>
            </a:r>
            <a:endParaRPr lang="en-US" altLang="ko-KR"/>
          </a:p>
          <a:p>
            <a:pPr lvl="1"/>
            <a:r>
              <a:rPr lang="en-US" altLang="ko-KR"/>
              <a:t>SQL </a:t>
            </a:r>
            <a:r>
              <a:rPr lang="ko-KR" altLang="en-US"/>
              <a:t>용어로 </a:t>
            </a:r>
            <a:r>
              <a:rPr lang="en-US" altLang="ko-KR"/>
              <a:t>QuerySet</a:t>
            </a:r>
            <a:r>
              <a:rPr lang="ko-KR" altLang="en-US"/>
              <a:t>은 </a:t>
            </a:r>
            <a:r>
              <a:rPr lang="en-US" altLang="ko-KR"/>
              <a:t>SELECT </a:t>
            </a:r>
            <a:r>
              <a:rPr lang="ko-KR" altLang="en-US"/>
              <a:t>문장에 해당하며</a:t>
            </a:r>
            <a:r>
              <a:rPr lang="en-US" altLang="ko-KR"/>
              <a:t>, </a:t>
            </a:r>
            <a:r>
              <a:rPr lang="ko-KR" altLang="en-US"/>
              <a:t>필터는 </a:t>
            </a:r>
            <a:r>
              <a:rPr lang="en-US" altLang="ko-KR"/>
              <a:t>WHERE </a:t>
            </a:r>
            <a:r>
              <a:rPr lang="ko-KR" altLang="en-US"/>
              <a:t>절에 해당합니다</a:t>
            </a:r>
            <a:r>
              <a:rPr lang="en-US" altLang="ko-KR"/>
              <a:t>. </a:t>
            </a:r>
          </a:p>
          <a:p>
            <a:pPr lvl="1"/>
            <a:r>
              <a:rPr lang="en-US" altLang="ko-KR"/>
              <a:t>Question </a:t>
            </a:r>
            <a:r>
              <a:rPr lang="ko-KR" altLang="en-US"/>
              <a:t>클래스는 데이터에 해당하고</a:t>
            </a:r>
            <a:r>
              <a:rPr lang="en-US" altLang="ko-KR"/>
              <a:t>, Question </a:t>
            </a:r>
            <a:r>
              <a:rPr lang="ko-KR" altLang="en-US"/>
              <a:t>객체는 특정 레코드 하나에 해당하며</a:t>
            </a:r>
            <a:r>
              <a:rPr lang="en-US" altLang="ko-KR"/>
              <a:t>, objects.all()</a:t>
            </a:r>
            <a:r>
              <a:rPr lang="ko-KR" altLang="en-US"/>
              <a:t>은 레코드를 모두를 의미</a:t>
            </a:r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r>
              <a:rPr lang="en-US" altLang="ko-KR"/>
              <a:t>filter() </a:t>
            </a:r>
            <a:r>
              <a:rPr lang="ko-KR" altLang="en-US"/>
              <a:t>메소드 </a:t>
            </a:r>
            <a:r>
              <a:rPr lang="en-US" altLang="ko-KR"/>
              <a:t>: </a:t>
            </a:r>
            <a:r>
              <a:rPr lang="ko-KR" altLang="en-US"/>
              <a:t>주어진 조건에 맞는 객체들을 담고 있는 </a:t>
            </a:r>
            <a:r>
              <a:rPr lang="en-US" altLang="ko-KR"/>
              <a:t>QuerySet </a:t>
            </a:r>
            <a:r>
              <a:rPr lang="ko-KR" altLang="en-US"/>
              <a:t>콜렉션을 반환함 </a:t>
            </a:r>
            <a:endParaRPr lang="en-US" altLang="ko-KR"/>
          </a:p>
          <a:p>
            <a:pPr lvl="1"/>
            <a:r>
              <a:rPr lang="en-US" altLang="ko-KR"/>
              <a:t>exclude() </a:t>
            </a:r>
            <a:r>
              <a:rPr lang="ko-KR" altLang="en-US"/>
              <a:t>메소드 </a:t>
            </a:r>
            <a:r>
              <a:rPr lang="en-US" altLang="ko-KR"/>
              <a:t>: </a:t>
            </a:r>
            <a:r>
              <a:rPr lang="ko-KR" altLang="en-US"/>
              <a:t>주어진 조건에 맞는 객체들을 제외한 </a:t>
            </a:r>
            <a:r>
              <a:rPr lang="en-US" altLang="ko-KR"/>
              <a:t>QuerySet </a:t>
            </a:r>
            <a:r>
              <a:rPr lang="ko-KR" altLang="en-US"/>
              <a:t>콜렉션을 반환함           </a:t>
            </a:r>
            <a:endParaRPr lang="en-US" altLang="ko-KR"/>
          </a:p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89216C3-CF9A-40B9-B05A-0310589B65C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B17FDE-20E4-4723-8476-2F4ACF18D788}" type="slidenum">
              <a:rPr lang="ko-KR" altLang="en-US" smtClean="0"/>
              <a:pPr/>
              <a:t>24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B89EBD4-1CB9-43CC-8D11-BDF5DD5882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1204" y="2413809"/>
            <a:ext cx="4003263" cy="64710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A168798-4E83-469D-B1A0-073E52504C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5350" y="4781526"/>
            <a:ext cx="5080009" cy="246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2451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EDC439-084F-4C58-936C-3AED05D134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장고 쉘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00D2671-804C-4263-B7A8-E30FB4DB1B7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FAF5895-5CA5-438F-A39A-F4AFC6D19E70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/>
              <a:t>Read - </a:t>
            </a:r>
            <a:r>
              <a:rPr lang="ko-KR" altLang="en-US"/>
              <a:t>데이터 조회</a:t>
            </a:r>
            <a:endParaRPr lang="en-US" altLang="ko-KR"/>
          </a:p>
          <a:p>
            <a:pPr lvl="1"/>
            <a:r>
              <a:rPr lang="ko-KR" altLang="en-US"/>
              <a:t>한 개의 요소만 있는 것이 확실한 경우에는 </a:t>
            </a:r>
            <a:r>
              <a:rPr lang="en-US" altLang="ko-KR"/>
              <a:t>get() </a:t>
            </a:r>
            <a:r>
              <a:rPr lang="ko-KR" altLang="en-US"/>
              <a:t>메소드를 호출하면 됩니다</a:t>
            </a:r>
            <a:r>
              <a:rPr lang="en-US" altLang="ko-KR"/>
              <a:t>. </a:t>
            </a:r>
            <a:r>
              <a:rPr lang="ko-KR" altLang="en-US"/>
              <a:t>호출 결과는 </a:t>
            </a:r>
            <a:r>
              <a:rPr lang="en-US" altLang="ko-KR"/>
              <a:t>QuerySet</a:t>
            </a:r>
            <a:r>
              <a:rPr lang="ko-KR" altLang="en-US"/>
              <a:t>이 아니라 한 개의 객체</a:t>
            </a:r>
            <a:endParaRPr lang="en-US" altLang="ko-KR"/>
          </a:p>
          <a:p>
            <a:pPr lvl="1"/>
            <a:endParaRPr lang="en-US" altLang="ko-KR"/>
          </a:p>
          <a:p>
            <a:pPr lvl="1"/>
            <a:r>
              <a:rPr lang="en-US" altLang="ko-KR"/>
              <a:t>QuerySet </a:t>
            </a:r>
            <a:r>
              <a:rPr lang="ko-KR" altLang="en-US"/>
              <a:t>요소의 개수를 제한하기 위하여 다음처럼 파이썬의 배열 슬라이싱 문법을 사용할 수도 있습니다</a:t>
            </a:r>
            <a:r>
              <a:rPr lang="en-US" altLang="ko-KR"/>
              <a:t>. </a:t>
            </a:r>
          </a:p>
          <a:p>
            <a:pPr lvl="1"/>
            <a:r>
              <a:rPr lang="en-US" altLang="ko-KR"/>
              <a:t>SQL </a:t>
            </a:r>
            <a:r>
              <a:rPr lang="ko-KR" altLang="en-US"/>
              <a:t>용어로 </a:t>
            </a:r>
            <a:r>
              <a:rPr lang="en-US" altLang="ko-KR"/>
              <a:t>OFFSET, LIMIT </a:t>
            </a:r>
            <a:r>
              <a:rPr lang="ko-KR" altLang="en-US"/>
              <a:t>절에 해당합니다</a:t>
            </a:r>
            <a:r>
              <a:rPr lang="en-US" altLang="ko-KR"/>
              <a:t>. </a:t>
            </a:r>
            <a:r>
              <a:rPr lang="ko-KR" altLang="en-US"/>
              <a:t>실행 결과는 </a:t>
            </a:r>
            <a:r>
              <a:rPr lang="en-US" altLang="ko-KR"/>
              <a:t>QuerySet</a:t>
            </a:r>
            <a:r>
              <a:rPr lang="ko-KR" altLang="en-US"/>
              <a:t>이 아니라 리스트를 반환한다는 점을 주의</a:t>
            </a:r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r>
              <a:rPr lang="en-US" altLang="ko-KR"/>
              <a:t>Update - </a:t>
            </a:r>
            <a:r>
              <a:rPr lang="ko-KR" altLang="en-US"/>
              <a:t>데이터 수정</a:t>
            </a:r>
            <a:endParaRPr lang="en-US" altLang="ko-KR"/>
          </a:p>
          <a:p>
            <a:pPr lvl="1"/>
            <a:r>
              <a:rPr lang="ko-KR" altLang="en-US"/>
              <a:t> 이미 존재하는 객체에 대한 필드값을 수정하는 경우에도 필드 속성값을 수정한 후 </a:t>
            </a:r>
            <a:r>
              <a:rPr lang="en-US" altLang="ko-KR"/>
              <a:t>save() </a:t>
            </a:r>
            <a:r>
              <a:rPr lang="ko-KR" altLang="en-US"/>
              <a:t>메소드를 호출하면 됩니다</a:t>
            </a:r>
            <a:r>
              <a:rPr lang="en-US" altLang="ko-KR"/>
              <a:t>. </a:t>
            </a:r>
          </a:p>
          <a:p>
            <a:pPr lvl="1"/>
            <a:r>
              <a:rPr lang="en-US" altLang="ko-KR"/>
              <a:t>SQL </a:t>
            </a:r>
            <a:r>
              <a:rPr lang="ko-KR" altLang="en-US"/>
              <a:t>용어로 </a:t>
            </a:r>
            <a:r>
              <a:rPr lang="en-US" altLang="ko-KR"/>
              <a:t>UPDATE </a:t>
            </a:r>
            <a:r>
              <a:rPr lang="ko-KR" altLang="en-US"/>
              <a:t>절에 해당합니다</a:t>
            </a:r>
            <a:r>
              <a:rPr lang="en-US" altLang="ko-KR"/>
              <a:t>. </a:t>
            </a:r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r>
              <a:rPr lang="ko-KR" altLang="en-US"/>
              <a:t>여러 개의 객체를 한꺼번에 수정할 수도 있는데</a:t>
            </a:r>
            <a:r>
              <a:rPr lang="en-US" altLang="ko-KR"/>
              <a:t>, </a:t>
            </a:r>
            <a:r>
              <a:rPr lang="ko-KR" altLang="en-US"/>
              <a:t>다음과 같이 </a:t>
            </a:r>
            <a:r>
              <a:rPr lang="en-US" altLang="ko-KR"/>
              <a:t>update() </a:t>
            </a:r>
            <a:r>
              <a:rPr lang="ko-KR" altLang="en-US"/>
              <a:t>메소드를 사용합니다</a:t>
            </a:r>
            <a:r>
              <a:rPr lang="en-US" altLang="ko-KR"/>
              <a:t>. 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FF61F4B-00FC-4F6C-8341-4422E8DF07A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B17FDE-20E4-4723-8476-2F4ACF18D788}" type="slidenum">
              <a:rPr lang="ko-KR" altLang="en-US" smtClean="0"/>
              <a:pPr/>
              <a:t>25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47A4975-0338-49DC-9672-5804977B8D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4910" y="1814902"/>
            <a:ext cx="2972113" cy="23447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A1F49B3-9974-4387-958A-6F30954223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4278" y="2670407"/>
            <a:ext cx="2542196" cy="62271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7D1AB4B-1EA0-4D59-AC7E-36ACDB3F7B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2275" y="4415207"/>
            <a:ext cx="3757989" cy="44485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EB5C0D6-C5A7-40AA-B017-8EF04273EA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66543" y="5221772"/>
            <a:ext cx="6018501" cy="474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8771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ADCBAC-8FC3-4CC8-8D64-BA6A04FD6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장고 쉘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CDC70C0-793B-48D9-B64B-2B338B4A71E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8ACB129-D847-41B4-B26E-CA6172C807F1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/>
              <a:t>Delete - </a:t>
            </a:r>
            <a:r>
              <a:rPr lang="ko-KR" altLang="en-US"/>
              <a:t>데이터 삭제 </a:t>
            </a:r>
            <a:endParaRPr lang="en-US" altLang="ko-KR"/>
          </a:p>
          <a:p>
            <a:pPr lvl="1"/>
            <a:r>
              <a:rPr lang="ko-KR" altLang="en-US"/>
              <a:t>객체를 삭제하기 위해서는 </a:t>
            </a:r>
            <a:r>
              <a:rPr lang="en-US" altLang="ko-KR"/>
              <a:t>delete() </a:t>
            </a:r>
            <a:r>
              <a:rPr lang="ko-KR" altLang="en-US"/>
              <a:t>메소드를 사용합니다</a:t>
            </a:r>
            <a:r>
              <a:rPr lang="en-US" altLang="ko-KR"/>
              <a:t>. </a:t>
            </a:r>
          </a:p>
          <a:p>
            <a:pPr lvl="1"/>
            <a:r>
              <a:rPr lang="en-US" altLang="ko-KR"/>
              <a:t>delete() </a:t>
            </a:r>
            <a:r>
              <a:rPr lang="ko-KR" altLang="en-US"/>
              <a:t>메소드는 </a:t>
            </a:r>
            <a:r>
              <a:rPr lang="en-US" altLang="ko-KR"/>
              <a:t>SQL</a:t>
            </a:r>
            <a:r>
              <a:rPr lang="ko-KR" altLang="en-US"/>
              <a:t>의 </a:t>
            </a:r>
            <a:r>
              <a:rPr lang="en-US" altLang="ko-KR"/>
              <a:t>DELETE </a:t>
            </a:r>
            <a:r>
              <a:rPr lang="ko-KR" altLang="en-US"/>
              <a:t>절에 해당합니다</a:t>
            </a:r>
            <a:r>
              <a:rPr lang="en-US" altLang="ko-KR"/>
              <a:t>. </a:t>
            </a:r>
          </a:p>
          <a:p>
            <a:pPr lvl="1"/>
            <a:endParaRPr lang="en-US" altLang="ko-KR"/>
          </a:p>
          <a:p>
            <a:pPr lvl="1"/>
            <a:r>
              <a:rPr lang="en-US" altLang="ko-KR"/>
              <a:t>Question </a:t>
            </a:r>
            <a:r>
              <a:rPr lang="ko-KR" altLang="en-US"/>
              <a:t>클래스의 모든 객체</a:t>
            </a:r>
            <a:r>
              <a:rPr lang="en-US" altLang="ko-KR"/>
              <a:t>, </a:t>
            </a:r>
            <a:r>
              <a:rPr lang="ko-KR" altLang="en-US"/>
              <a:t>즉 </a:t>
            </a:r>
            <a:r>
              <a:rPr lang="en-US" altLang="ko-KR"/>
              <a:t>Question </a:t>
            </a:r>
            <a:r>
              <a:rPr lang="ko-KR" altLang="en-US"/>
              <a:t>테이블의 모든 레코드를 삭제하는 명령은 아래와 같습니다</a:t>
            </a:r>
            <a:r>
              <a:rPr lang="en-US" altLang="ko-KR"/>
              <a:t>. 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98AD2E8-CEA5-4A23-8E45-26B82C0613F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B17FDE-20E4-4723-8476-2F4ACF18D788}" type="slidenum">
              <a:rPr lang="ko-KR" altLang="en-US" smtClean="0"/>
              <a:pPr/>
              <a:t>26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A39C003-5120-4016-9BA6-003987C2A7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7782" y="2084497"/>
            <a:ext cx="3922201" cy="29078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E2B3E0D-B6CE-42F8-B142-6E05CBB5C1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7782" y="2565313"/>
            <a:ext cx="2615031" cy="33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9845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4A6F16-7190-4202-89F9-3401E8DD9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템플릿 시스템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55EF8F8-E754-48F7-A697-D1A394907BF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26E398A-747C-4F83-813C-0A5EBDFB8FA1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/>
              <a:t>MVT</a:t>
            </a:r>
            <a:r>
              <a:rPr lang="ko-KR" altLang="en-US"/>
              <a:t> 방식에서 사용자에게 보여주는 화면</a:t>
            </a:r>
            <a:r>
              <a:rPr lang="en-US" altLang="ko-KR"/>
              <a:t>, </a:t>
            </a:r>
            <a:r>
              <a:rPr lang="ko-KR" altLang="en-US"/>
              <a:t>즉 </a:t>
            </a:r>
            <a:r>
              <a:rPr lang="en-US" altLang="ko-KR"/>
              <a:t>UI(User Interface)</a:t>
            </a:r>
            <a:r>
              <a:rPr lang="ko-KR" altLang="en-US"/>
              <a:t>를 담당하고 있는 기능이 템플릿 시스템 </a:t>
            </a:r>
            <a:endParaRPr lang="en-US" altLang="ko-KR"/>
          </a:p>
          <a:p>
            <a:r>
              <a:rPr lang="ko-KR" altLang="en-US"/>
              <a:t>템플릿 코드를 작성 시에 </a:t>
            </a:r>
            <a:r>
              <a:rPr lang="en-US" altLang="ko-KR"/>
              <a:t>HTML </a:t>
            </a:r>
            <a:r>
              <a:rPr lang="ko-KR" altLang="en-US"/>
              <a:t>코드와 장고의 템플릿 코드가 섞이지만</a:t>
            </a:r>
            <a:r>
              <a:rPr lang="en-US" altLang="ko-KR"/>
              <a:t>, </a:t>
            </a:r>
            <a:r>
              <a:rPr lang="ko-KR" altLang="en-US"/>
              <a:t>중요한 점은 템플릿에서는 로직을 표현하는는 것이 아니라 사용자에게 어떻게 보여줄지에 대한 룩앤필을 표현하는 것 </a:t>
            </a:r>
            <a:endParaRPr lang="en-US" altLang="ko-KR"/>
          </a:p>
          <a:p>
            <a:r>
              <a:rPr lang="ko-KR" altLang="en-US"/>
              <a:t>템플릿 코딩은 프로그래밍이라기보다는 화면 구현이라고 하는 것이 적절한 표현 </a:t>
            </a:r>
            <a:endParaRPr lang="en-US" altLang="ko-KR"/>
          </a:p>
          <a:p>
            <a:r>
              <a:rPr lang="ko-KR" altLang="en-US"/>
              <a:t>템플릿 코드에 </a:t>
            </a:r>
            <a:r>
              <a:rPr lang="en-US" altLang="ko-KR"/>
              <a:t>if </a:t>
            </a:r>
            <a:r>
              <a:rPr lang="ko-KR" altLang="en-US"/>
              <a:t>태그</a:t>
            </a:r>
            <a:r>
              <a:rPr lang="en-US" altLang="ko-KR"/>
              <a:t>, for </a:t>
            </a:r>
            <a:r>
              <a:rPr lang="ko-KR" altLang="en-US"/>
              <a:t>태그 등이 있지만</a:t>
            </a:r>
            <a:r>
              <a:rPr lang="en-US" altLang="ko-KR"/>
              <a:t>, </a:t>
            </a:r>
            <a:r>
              <a:rPr lang="ko-KR" altLang="en-US"/>
              <a:t>이들은 파이썬 프로그래밍 언어의 문법과는 다른 것이며</a:t>
            </a:r>
            <a:r>
              <a:rPr lang="en-US" altLang="ko-KR"/>
              <a:t>, </a:t>
            </a:r>
            <a:r>
              <a:rPr lang="ko-KR" altLang="en-US"/>
              <a:t>템플릿 시스템에서만 사용되는 고유한 문법입니다</a:t>
            </a:r>
            <a:r>
              <a:rPr lang="en-US" altLang="ko-KR"/>
              <a:t>. </a:t>
            </a:r>
          </a:p>
          <a:p>
            <a:r>
              <a:rPr lang="ko-KR" altLang="en-US"/>
              <a:t>장고의 템플릿 시스템은 템플릿 문법으로 작성된 템플릿 코드를 해석하여 템플릿 코드를 해석하여 템플릿 파일로 결과물을 만들어줍니다</a:t>
            </a:r>
            <a:r>
              <a:rPr lang="en-US" altLang="ko-KR"/>
              <a:t>. </a:t>
            </a:r>
          </a:p>
          <a:p>
            <a:r>
              <a:rPr lang="ko-KR" altLang="en-US"/>
              <a:t>템플릿 코드를 템플릿 파일로 </a:t>
            </a:r>
            <a:r>
              <a:rPr lang="ko-KR" altLang="en-US">
                <a:solidFill>
                  <a:srgbClr val="FF0000"/>
                </a:solidFill>
              </a:rPr>
              <a:t>해석하는 과정을 장고에서는 렌더링</a:t>
            </a:r>
            <a:r>
              <a:rPr lang="ko-KR" altLang="en-US"/>
              <a:t>이라고 합니다</a:t>
            </a:r>
            <a:r>
              <a:rPr lang="en-US" altLang="ko-KR"/>
              <a:t>. </a:t>
            </a:r>
            <a:r>
              <a:rPr lang="ko-KR" altLang="en-US"/>
              <a:t>결과물인 템플릿 파일은 </a:t>
            </a:r>
            <a:r>
              <a:rPr lang="en-US" altLang="ko-KR"/>
              <a:t>HTML, XML, JSON </a:t>
            </a:r>
            <a:r>
              <a:rPr lang="ko-KR" altLang="en-US"/>
              <a:t>등의 단순한 텍스트 파일입니다</a:t>
            </a:r>
            <a:r>
              <a:rPr lang="en-US" altLang="ko-KR"/>
              <a:t>. </a:t>
            </a:r>
          </a:p>
          <a:p>
            <a:r>
              <a:rPr lang="ko-KR" altLang="en-US"/>
              <a:t>템플릿 시스템의 문법을 이해하는 것이 중요한 게 아니라</a:t>
            </a:r>
            <a:r>
              <a:rPr lang="en-US" altLang="ko-KR"/>
              <a:t>, </a:t>
            </a:r>
            <a:r>
              <a:rPr lang="ko-KR" altLang="en-US"/>
              <a:t>이러한 문법이 적용된 화면이 결국은 화면 디자인 측면에서 어떤 효과를 주는지 예측하면서 이해하는 것이 중요 </a:t>
            </a:r>
            <a:endParaRPr lang="en-US" altLang="ko-KR"/>
          </a:p>
          <a:p>
            <a:endParaRPr lang="en-US" altLang="ko-KR"/>
          </a:p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7227DA2-5B92-4C87-80E5-63251190A021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B17FDE-20E4-4723-8476-2F4ACF18D788}" type="slidenum">
              <a:rPr lang="ko-KR" altLang="en-US" smtClean="0"/>
              <a:pPr/>
              <a:t>27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818B34-FF3E-4D25-A8F0-BEEB258D3940}"/>
              </a:ext>
            </a:extLst>
          </p:cNvPr>
          <p:cNvSpPr txBox="1"/>
          <p:nvPr/>
        </p:nvSpPr>
        <p:spPr>
          <a:xfrm>
            <a:off x="2665955" y="5104348"/>
            <a:ext cx="6428359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/>
              <a:t>템플릿 코드 </a:t>
            </a:r>
            <a:endParaRPr lang="en-US" altLang="ko-KR" sz="1200"/>
          </a:p>
          <a:p>
            <a:pPr marL="628650" lvl="1" indent="-171450">
              <a:buFontTx/>
              <a:buChar char="-"/>
            </a:pPr>
            <a:r>
              <a:rPr lang="ko-KR" altLang="en-US" sz="1200"/>
              <a:t>렌더링 전의 템플릿 문법에 따라 작성된 파일은 템플릿 코드 </a:t>
            </a:r>
            <a:endParaRPr lang="en-US" altLang="ko-KR" sz="120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/>
              <a:t>템플릿 파일</a:t>
            </a:r>
            <a:endParaRPr lang="en-US" altLang="ko-KR" sz="1200"/>
          </a:p>
          <a:p>
            <a:pPr marL="628650" lvl="1" indent="-171450">
              <a:buFontTx/>
              <a:buChar char="-"/>
            </a:pPr>
            <a:r>
              <a:rPr lang="ko-KR" altLang="en-US" sz="1200"/>
              <a:t>렌더링 후의 결과물인 </a:t>
            </a:r>
            <a:r>
              <a:rPr lang="en-US" altLang="ko-KR" sz="1200"/>
              <a:t>HTML</a:t>
            </a:r>
            <a:r>
              <a:rPr lang="ko-KR" altLang="en-US" sz="1200"/>
              <a:t>과 같은 텍스트 파일은 템플릿 파일</a:t>
            </a:r>
            <a:endParaRPr lang="en-US" altLang="ko-KR" sz="1200"/>
          </a:p>
          <a:p>
            <a:pPr marL="171450" indent="-171450">
              <a:buFontTx/>
              <a:buChar char="-"/>
            </a:pPr>
            <a:r>
              <a:rPr lang="ko-KR" altLang="en-US" sz="1200"/>
              <a:t>룩 앤드 필</a:t>
            </a:r>
            <a:r>
              <a:rPr lang="en-US" altLang="ko-KR" sz="1200"/>
              <a:t>(Look and feel)</a:t>
            </a:r>
          </a:p>
          <a:p>
            <a:pPr marL="628650" lvl="1" indent="-171450">
              <a:buFontTx/>
              <a:buChar char="-"/>
            </a:pPr>
            <a:r>
              <a:rPr lang="ko-KR" altLang="en-US" sz="1200"/>
              <a:t>그래픽 사용자 인터페이스의 관점에서 쓰이며</a:t>
            </a:r>
            <a:r>
              <a:rPr lang="en-US" altLang="ko-KR" sz="1200"/>
              <a:t> </a:t>
            </a:r>
            <a:r>
              <a:rPr lang="ko-KR" altLang="en-US" sz="1200"/>
              <a:t>색</a:t>
            </a:r>
            <a:r>
              <a:rPr lang="en-US" altLang="ko-KR" sz="1200"/>
              <a:t>, </a:t>
            </a:r>
            <a:r>
              <a:rPr lang="ko-KR" altLang="en-US" sz="1200"/>
              <a:t>모양</a:t>
            </a:r>
            <a:r>
              <a:rPr lang="en-US" altLang="ko-KR" sz="1200"/>
              <a:t>, </a:t>
            </a:r>
            <a:r>
              <a:rPr lang="ko-KR" altLang="en-US" sz="1200"/>
              <a:t>레이아웃</a:t>
            </a:r>
            <a:r>
              <a:rPr lang="en-US" altLang="ko-KR" sz="1200"/>
              <a:t>, </a:t>
            </a:r>
            <a:r>
              <a:rPr lang="ko-KR" altLang="en-US" sz="1200"/>
              <a:t>글꼴뿐 아니라 단추</a:t>
            </a:r>
            <a:r>
              <a:rPr lang="en-US" altLang="ko-KR" sz="1200"/>
              <a:t>, </a:t>
            </a:r>
            <a:r>
              <a:rPr lang="ko-KR" altLang="en-US" sz="1200"/>
              <a:t>상자</a:t>
            </a:r>
            <a:r>
              <a:rPr lang="en-US" altLang="ko-KR" sz="1200"/>
              <a:t>, </a:t>
            </a:r>
            <a:r>
              <a:rPr lang="ko-KR" altLang="en-US" sz="1200"/>
              <a:t>메뉴와 같은 동적인 요소의 동작을 수반하는 디자인의 측면을 이루고  있음</a:t>
            </a:r>
          </a:p>
        </p:txBody>
      </p:sp>
    </p:spTree>
    <p:extLst>
      <p:ext uri="{BB962C8B-B14F-4D97-AF65-F5344CB8AC3E}">
        <p14:creationId xmlns:p14="http://schemas.microsoft.com/office/powerpoint/2010/main" val="27058732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105392-5414-47E5-8922-BC99CD9C1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템플릿 변수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2403A25-8668-4975-9822-9D869E8B95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DE74EDE-3DCA-48E9-8038-6CCA67AF9A1D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/>
              <a:t>템플릿 변수 </a:t>
            </a:r>
            <a:endParaRPr lang="en-US" altLang="ko-KR"/>
          </a:p>
          <a:p>
            <a:pPr lvl="1"/>
            <a:r>
              <a:rPr lang="en-US" altLang="ko-KR"/>
              <a:t>{{  variable }} </a:t>
            </a:r>
          </a:p>
          <a:p>
            <a:pPr lvl="1"/>
            <a:r>
              <a:rPr lang="ko-KR" altLang="en-US"/>
              <a:t>템플릿 시스템은 변수를 평가해서 변수값으로 출력합니다</a:t>
            </a:r>
            <a:r>
              <a:rPr lang="en-US" altLang="ko-KR"/>
              <a:t>. </a:t>
            </a:r>
          </a:p>
          <a:p>
            <a:pPr lvl="1"/>
            <a:r>
              <a:rPr lang="ko-KR" altLang="en-US"/>
              <a:t>변수명은 일반 프로그래밍의 변수명처럼 문자</a:t>
            </a:r>
            <a:r>
              <a:rPr lang="en-US" altLang="ko-KR"/>
              <a:t>, </a:t>
            </a:r>
            <a:r>
              <a:rPr lang="ko-KR" altLang="en-US"/>
              <a:t>숫자</a:t>
            </a:r>
            <a:r>
              <a:rPr lang="en-US" altLang="ko-KR"/>
              <a:t>, </a:t>
            </a:r>
            <a:r>
              <a:rPr lang="ko-KR" altLang="en-US"/>
              <a:t>밑줄</a:t>
            </a:r>
            <a:r>
              <a:rPr lang="en-US" altLang="ko-KR"/>
              <a:t>(_)</a:t>
            </a:r>
            <a:r>
              <a:rPr lang="ko-KR" altLang="en-US"/>
              <a:t>을 사용하여 이름을 정의합니다</a:t>
            </a:r>
            <a:r>
              <a:rPr lang="en-US" altLang="ko-KR"/>
              <a:t>. </a:t>
            </a:r>
          </a:p>
          <a:p>
            <a:pPr lvl="1"/>
            <a:r>
              <a:rPr lang="ko-KR" altLang="en-US"/>
              <a:t>또한 변수의 속성에 접근할 수 있는 도트</a:t>
            </a:r>
            <a:r>
              <a:rPr lang="en-US" altLang="ko-KR"/>
              <a:t>(. ) </a:t>
            </a:r>
            <a:r>
              <a:rPr lang="ko-KR" altLang="en-US"/>
              <a:t>표현식도 가능합니다</a:t>
            </a:r>
            <a:r>
              <a:rPr lang="en-US" altLang="ko-KR"/>
              <a:t>. </a:t>
            </a:r>
          </a:p>
          <a:p>
            <a:pPr lvl="1"/>
            <a:r>
              <a:rPr lang="ko-KR" altLang="en-US"/>
              <a:t>변수명에 도트</a:t>
            </a:r>
            <a:r>
              <a:rPr lang="en-US" altLang="ko-KR"/>
              <a:t>(.)</a:t>
            </a:r>
            <a:r>
              <a:rPr lang="ko-KR" altLang="en-US"/>
              <a:t>를 사용하기도 하는데 해석은 아래처럼 하면 됩니다</a:t>
            </a:r>
            <a:r>
              <a:rPr lang="en-US" altLang="ko-KR"/>
              <a:t>. </a:t>
            </a:r>
          </a:p>
          <a:p>
            <a:pPr lvl="1"/>
            <a:r>
              <a:rPr lang="en-US" altLang="ko-KR"/>
              <a:t>foo.bar</a:t>
            </a:r>
          </a:p>
          <a:p>
            <a:pPr lvl="2"/>
            <a:r>
              <a:rPr lang="en-US" altLang="ko-KR"/>
              <a:t>foo</a:t>
            </a:r>
            <a:r>
              <a:rPr lang="ko-KR" altLang="en-US"/>
              <a:t>가 사전 타입인지를 확인하고 맞다면 </a:t>
            </a:r>
            <a:r>
              <a:rPr lang="en-US" altLang="ko-KR"/>
              <a:t>foo['bar']</a:t>
            </a:r>
            <a:r>
              <a:rPr lang="ko-KR" altLang="en-US"/>
              <a:t>로 해석</a:t>
            </a:r>
            <a:endParaRPr lang="en-US" altLang="ko-KR"/>
          </a:p>
          <a:p>
            <a:pPr lvl="2"/>
            <a:r>
              <a:rPr lang="ko-KR" altLang="en-US"/>
              <a:t>그 다음 </a:t>
            </a:r>
            <a:r>
              <a:rPr lang="en-US" altLang="ko-KR"/>
              <a:t>foo</a:t>
            </a:r>
            <a:r>
              <a:rPr lang="ko-KR" altLang="en-US"/>
              <a:t>의 속성을 찾고</a:t>
            </a:r>
            <a:r>
              <a:rPr lang="en-US" altLang="ko-KR"/>
              <a:t>, bar</a:t>
            </a:r>
            <a:r>
              <a:rPr lang="ko-KR" altLang="en-US"/>
              <a:t>라는 속성이 있으면 </a:t>
            </a:r>
            <a:r>
              <a:rPr lang="en-US" altLang="ko-KR"/>
              <a:t>foo.bar</a:t>
            </a:r>
            <a:r>
              <a:rPr lang="ko-KR" altLang="en-US"/>
              <a:t>로 해석</a:t>
            </a:r>
            <a:endParaRPr lang="en-US" altLang="ko-KR"/>
          </a:p>
          <a:p>
            <a:pPr lvl="2"/>
            <a:r>
              <a:rPr lang="ko-KR" altLang="en-US"/>
              <a:t>그것도 아니면 </a:t>
            </a:r>
            <a:r>
              <a:rPr lang="en-US" altLang="ko-KR"/>
              <a:t>foo</a:t>
            </a:r>
            <a:r>
              <a:rPr lang="ko-KR" altLang="en-US"/>
              <a:t>가 리스트인지를 확인</a:t>
            </a:r>
            <a:r>
              <a:rPr lang="en-US" altLang="ko-KR"/>
              <a:t>. </a:t>
            </a:r>
            <a:r>
              <a:rPr lang="ko-KR" altLang="en-US"/>
              <a:t>그렇다면 </a:t>
            </a:r>
            <a:r>
              <a:rPr lang="en-US" altLang="ko-KR"/>
              <a:t>foo[bar]</a:t>
            </a:r>
            <a:r>
              <a:rPr lang="ko-KR" altLang="en-US"/>
              <a:t>로 해석</a:t>
            </a:r>
            <a:endParaRPr lang="en-US" altLang="ko-KR"/>
          </a:p>
          <a:p>
            <a:pPr lvl="1"/>
            <a:r>
              <a:rPr lang="ko-KR" altLang="en-US"/>
              <a:t>템플릿 시스템은 정의가 되어 있지 않은 변수를 사용할 경우에 빈 문자열</a:t>
            </a:r>
            <a:r>
              <a:rPr lang="en-US" altLang="ko-KR"/>
              <a:t>( '')</a:t>
            </a:r>
            <a:r>
              <a:rPr lang="ko-KR" altLang="en-US"/>
              <a:t>로 채워주며</a:t>
            </a:r>
            <a:r>
              <a:rPr lang="en-US" altLang="ko-KR"/>
              <a:t>, </a:t>
            </a:r>
            <a:r>
              <a:rPr lang="ko-KR" altLang="en-US"/>
              <a:t>이 값을 변경하려면 </a:t>
            </a:r>
            <a:r>
              <a:rPr lang="en-US" altLang="ko-KR"/>
              <a:t>setting.py </a:t>
            </a:r>
            <a:r>
              <a:rPr lang="ko-KR" altLang="en-US"/>
              <a:t>파일에 다음과 같은 속성을 지정해주면 됨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7625E1D-74AE-4BFF-A5B3-7D22F7108F1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B17FDE-20E4-4723-8476-2F4ACF18D788}" type="slidenum">
              <a:rPr lang="ko-KR" altLang="en-US" smtClean="0"/>
              <a:pPr/>
              <a:t>28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F2B38F-8867-4A51-86BB-2743DC6D5C83}"/>
              </a:ext>
            </a:extLst>
          </p:cNvPr>
          <p:cNvSpPr txBox="1"/>
          <p:nvPr/>
        </p:nvSpPr>
        <p:spPr>
          <a:xfrm>
            <a:off x="2713898" y="4542820"/>
            <a:ext cx="3401737" cy="369332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/>
              <a:t>TEMPLATE_STRING_IF_INVALID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70708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4FA66E-89C4-4853-98C6-96FF664F6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템플릿 필터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5E9180A-8E0A-42E7-BB73-F363428B11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8255B31-DA25-42D9-B04C-76299EF46ED5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/>
              <a:t>템플릿 필터</a:t>
            </a:r>
            <a:endParaRPr lang="en-US" altLang="ko-KR"/>
          </a:p>
          <a:p>
            <a:pPr lvl="1"/>
            <a:r>
              <a:rPr lang="ko-KR" altLang="en-US"/>
              <a:t>필터란 어떤 객체나 처리 결과에 추가적으로 명령을 적용하여 해당 명령에 맞게 최종 경과를 변경하는 것을 의미 </a:t>
            </a:r>
            <a:endParaRPr lang="en-US" altLang="ko-KR"/>
          </a:p>
          <a:p>
            <a:pPr lvl="1"/>
            <a:r>
              <a:rPr lang="ko-KR" altLang="en-US"/>
              <a:t>필터는 </a:t>
            </a:r>
            <a:r>
              <a:rPr lang="en-US" altLang="ko-KR"/>
              <a:t>| </a:t>
            </a:r>
            <a:r>
              <a:rPr lang="ko-KR" altLang="en-US"/>
              <a:t>문자를 사용합니다</a:t>
            </a:r>
            <a:r>
              <a:rPr lang="en-US" altLang="ko-KR"/>
              <a:t>. </a:t>
            </a:r>
          </a:p>
          <a:p>
            <a:pPr lvl="1"/>
            <a:r>
              <a:rPr lang="en-US" altLang="ko-KR"/>
              <a:t>{{ name | lower }} </a:t>
            </a:r>
          </a:p>
          <a:p>
            <a:pPr lvl="2"/>
            <a:r>
              <a:rPr lang="en-US" altLang="ko-KR"/>
              <a:t>name</a:t>
            </a:r>
            <a:r>
              <a:rPr lang="ko-KR" altLang="en-US"/>
              <a:t> 변수값의 모든 문자를 소문자로 바꿔주는 필터 입니다</a:t>
            </a:r>
            <a:r>
              <a:rPr lang="en-US" altLang="ko-KR"/>
              <a:t>. </a:t>
            </a:r>
          </a:p>
          <a:p>
            <a:pPr lvl="1"/>
            <a:r>
              <a:rPr lang="en-US" altLang="ko-KR"/>
              <a:t>{{ text | escape | linebreaks</a:t>
            </a:r>
            <a:r>
              <a:rPr lang="ko-KR" altLang="en-US"/>
              <a:t> </a:t>
            </a:r>
            <a:r>
              <a:rPr lang="en-US" altLang="ko-KR"/>
              <a:t>}</a:t>
            </a:r>
          </a:p>
          <a:p>
            <a:pPr lvl="2"/>
            <a:r>
              <a:rPr lang="en-US" altLang="ko-KR"/>
              <a:t>text </a:t>
            </a:r>
            <a:r>
              <a:rPr lang="ko-KR" altLang="en-US"/>
              <a:t>변수 값 중에서 특수 문자를 이스케이프주고</a:t>
            </a:r>
            <a:r>
              <a:rPr lang="en-US" altLang="ko-KR"/>
              <a:t>, </a:t>
            </a:r>
            <a:r>
              <a:rPr lang="ko-KR" altLang="en-US"/>
              <a:t>그 결과 스트링에 </a:t>
            </a:r>
            <a:r>
              <a:rPr lang="en-US" altLang="ko-KR"/>
              <a:t>HTML &lt;p&gt; </a:t>
            </a:r>
            <a:r>
              <a:rPr lang="ko-KR" altLang="en-US"/>
              <a:t>태그를 붙여줍니다</a:t>
            </a:r>
            <a:r>
              <a:rPr lang="en-US" altLang="ko-KR"/>
              <a:t>. (linebreaks)</a:t>
            </a:r>
          </a:p>
          <a:p>
            <a:pPr lvl="1"/>
            <a:r>
              <a:rPr lang="en-US" altLang="ko-KR"/>
              <a:t>{{ bio</a:t>
            </a:r>
            <a:r>
              <a:rPr lang="ko-KR" altLang="en-US"/>
              <a:t> </a:t>
            </a:r>
            <a:r>
              <a:rPr lang="en-US" altLang="ko-KR"/>
              <a:t>|</a:t>
            </a:r>
            <a:r>
              <a:rPr lang="ko-KR" altLang="en-US"/>
              <a:t> </a:t>
            </a:r>
            <a:r>
              <a:rPr lang="en-US" altLang="ko-KR"/>
              <a:t>truncatewords</a:t>
            </a:r>
            <a:r>
              <a:rPr lang="ko-KR" altLang="en-US"/>
              <a:t> </a:t>
            </a:r>
            <a:r>
              <a:rPr lang="en-US" altLang="ko-KR"/>
              <a:t>:</a:t>
            </a:r>
            <a:r>
              <a:rPr lang="ko-KR" altLang="en-US"/>
              <a:t> </a:t>
            </a:r>
            <a:r>
              <a:rPr lang="en-US" altLang="ko-KR"/>
              <a:t>30</a:t>
            </a:r>
            <a:r>
              <a:rPr lang="ko-KR" altLang="en-US"/>
              <a:t> </a:t>
            </a:r>
            <a:r>
              <a:rPr lang="en-US" altLang="ko-KR"/>
              <a:t>}}</a:t>
            </a:r>
          </a:p>
          <a:p>
            <a:pPr lvl="2"/>
            <a:r>
              <a:rPr lang="en-US" altLang="ko-KR"/>
              <a:t>bio </a:t>
            </a:r>
            <a:r>
              <a:rPr lang="ko-KR" altLang="en-US"/>
              <a:t>변수값 중에서 앞에 </a:t>
            </a:r>
            <a:r>
              <a:rPr lang="en-US" altLang="ko-KR"/>
              <a:t>30</a:t>
            </a:r>
            <a:r>
              <a:rPr lang="ko-KR" altLang="en-US"/>
              <a:t>개의 단어만 보여주고</a:t>
            </a:r>
            <a:r>
              <a:rPr lang="en-US" altLang="ko-KR"/>
              <a:t>, </a:t>
            </a:r>
            <a:r>
              <a:rPr lang="ko-KR" altLang="en-US"/>
              <a:t>줄 바꿈 문자는 모두 없애줌 </a:t>
            </a:r>
            <a:endParaRPr lang="en-US" altLang="ko-KR"/>
          </a:p>
          <a:p>
            <a:pPr lvl="1"/>
            <a:r>
              <a:rPr lang="en-US" altLang="ko-KR"/>
              <a:t>{{ list | join : " // " }}</a:t>
            </a:r>
          </a:p>
          <a:p>
            <a:pPr lvl="2"/>
            <a:r>
              <a:rPr lang="ko-KR" altLang="en-US"/>
              <a:t>필터의 인자에 빈칸이 있는 경우는 따옴표로 묶어줍니다</a:t>
            </a:r>
            <a:r>
              <a:rPr lang="en-US" altLang="ko-KR"/>
              <a:t>. </a:t>
            </a:r>
          </a:p>
          <a:p>
            <a:pPr lvl="2"/>
            <a:r>
              <a:rPr lang="ko-KR" altLang="en-US"/>
              <a:t>만일 </a:t>
            </a:r>
            <a:r>
              <a:rPr lang="en-US" altLang="ko-KR"/>
              <a:t>['a', 'b', 'c']</a:t>
            </a:r>
            <a:r>
              <a:rPr lang="ko-KR" altLang="en-US"/>
              <a:t>라면 결과는 </a:t>
            </a:r>
            <a:r>
              <a:rPr lang="en-US" altLang="ko-KR"/>
              <a:t>"a // b // c"</a:t>
            </a:r>
            <a:r>
              <a:rPr lang="ko-KR" altLang="en-US"/>
              <a:t>가 됩니다</a:t>
            </a:r>
            <a:r>
              <a:rPr lang="en-US" altLang="ko-KR"/>
              <a:t>. </a:t>
            </a:r>
          </a:p>
          <a:p>
            <a:pPr lvl="1"/>
            <a:r>
              <a:rPr lang="en-US" altLang="ko-KR"/>
              <a:t>{{ value | default:"nothing" }} </a:t>
            </a:r>
          </a:p>
          <a:p>
            <a:pPr lvl="2"/>
            <a:r>
              <a:rPr lang="en-US" altLang="ko-KR"/>
              <a:t>value </a:t>
            </a:r>
            <a:r>
              <a:rPr lang="ko-KR" altLang="en-US"/>
              <a:t>변수값이 </a:t>
            </a:r>
            <a:r>
              <a:rPr lang="en-US" altLang="ko-KR"/>
              <a:t>False</a:t>
            </a:r>
            <a:r>
              <a:rPr lang="ko-KR" altLang="en-US"/>
              <a:t>이거나 없는 경우</a:t>
            </a:r>
            <a:r>
              <a:rPr lang="en-US" altLang="ko-KR"/>
              <a:t>, "nothing"</a:t>
            </a:r>
            <a:r>
              <a:rPr lang="ko-KR" altLang="en-US"/>
              <a:t>으로 보여줍니다</a:t>
            </a:r>
            <a:r>
              <a:rPr lang="en-US" altLang="ko-KR"/>
              <a:t>. </a:t>
            </a:r>
          </a:p>
          <a:p>
            <a:pPr lvl="1"/>
            <a:r>
              <a:rPr lang="en-US" altLang="ko-KR"/>
              <a:t>{{ value | length }}</a:t>
            </a:r>
          </a:p>
          <a:p>
            <a:pPr lvl="2"/>
            <a:r>
              <a:rPr lang="en-US" altLang="ko-KR"/>
              <a:t> value </a:t>
            </a:r>
            <a:r>
              <a:rPr lang="ko-KR" altLang="en-US"/>
              <a:t>변수값의 길이를 반환</a:t>
            </a:r>
            <a:r>
              <a:rPr lang="en-US" altLang="ko-KR"/>
              <a:t>. value</a:t>
            </a:r>
            <a:r>
              <a:rPr lang="ko-KR" altLang="en-US"/>
              <a:t>가 스트링이나 리스트인 경우도 가능 </a:t>
            </a:r>
            <a:endParaRPr lang="en-US" altLang="ko-KR"/>
          </a:p>
          <a:p>
            <a:pPr lvl="1"/>
            <a:r>
              <a:rPr lang="en-US" altLang="ko-KR"/>
              <a:t>{{ value | striptags }}</a:t>
            </a:r>
          </a:p>
          <a:p>
            <a:pPr lvl="2"/>
            <a:r>
              <a:rPr lang="en-US" altLang="ko-KR"/>
              <a:t>value </a:t>
            </a:r>
            <a:r>
              <a:rPr lang="ko-KR" altLang="en-US"/>
              <a:t>변수값에서 </a:t>
            </a:r>
            <a:r>
              <a:rPr lang="en-US" altLang="ko-KR"/>
              <a:t>HTML </a:t>
            </a:r>
            <a:r>
              <a:rPr lang="ko-KR" altLang="en-US"/>
              <a:t>태그를 모두 없애줍니다</a:t>
            </a:r>
            <a:r>
              <a:rPr lang="en-US" altLang="ko-KR"/>
              <a:t>. </a:t>
            </a:r>
            <a:r>
              <a:rPr lang="ko-KR" altLang="en-US"/>
              <a:t>그러나 </a:t>
            </a:r>
            <a:r>
              <a:rPr lang="en-US" altLang="ko-KR"/>
              <a:t>100% </a:t>
            </a:r>
            <a:r>
              <a:rPr lang="ko-KR" altLang="en-US"/>
              <a:t>보장하는 것은 아님</a:t>
            </a:r>
            <a:endParaRPr lang="en-US" altLang="ko-KR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5C12EFC-D225-4A80-B8F9-ECC17DDABA9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B17FDE-20E4-4723-8476-2F4ACF18D788}" type="slidenum">
              <a:rPr lang="ko-KR" altLang="en-US" smtClean="0"/>
              <a:pPr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11245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233551-1AD7-4F15-AE04-2B69E2540C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장고에서의 애플리케이션 개발 방식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7E37B92-3E6F-4B1D-BBF8-8A29E1D574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C740A73-9EAB-455B-835B-ED55BED0E609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/>
              <a:t>웹 개발 또는 웹 서비스 개발이란 용어를 명확하게 표현하면 웹 애플리케이션 개발이라고 할 수 있습니다</a:t>
            </a:r>
            <a:r>
              <a:rPr lang="en-US" altLang="ko-KR"/>
              <a:t>. </a:t>
            </a:r>
          </a:p>
          <a:p>
            <a:r>
              <a:rPr lang="ko-KR" altLang="en-US"/>
              <a:t>웹 사이트를 설계할 때 가장 먼저 해야 할 일은 프로그램이 해야 할 일을 적당한 크기로 나누어서 모듈화하는 것입니다</a:t>
            </a:r>
            <a:r>
              <a:rPr lang="en-US" altLang="ko-KR"/>
              <a:t>. </a:t>
            </a:r>
          </a:p>
          <a:p>
            <a:pPr lvl="1"/>
            <a:r>
              <a:rPr lang="ko-KR" altLang="en-US"/>
              <a:t>웹 사이트의 전체 프로그램 또는 모듈화된 단위 프로그램을 애플리케이션이라고 합니다</a:t>
            </a:r>
            <a:r>
              <a:rPr lang="en-US" altLang="ko-KR"/>
              <a:t>. </a:t>
            </a:r>
          </a:p>
          <a:p>
            <a:pPr lvl="1"/>
            <a:r>
              <a:rPr lang="ko-KR" altLang="en-US"/>
              <a:t>즉 프로그램으로 코딩할 대상을 애플리케이션이라고 부릅니다</a:t>
            </a:r>
            <a:r>
              <a:rPr lang="en-US" altLang="ko-KR"/>
              <a:t>. </a:t>
            </a:r>
          </a:p>
          <a:p>
            <a:r>
              <a:rPr lang="ko-KR" altLang="en-US"/>
              <a:t>장고에서는</a:t>
            </a:r>
            <a:endParaRPr lang="en-US" altLang="ko-KR"/>
          </a:p>
          <a:p>
            <a:pPr lvl="1"/>
            <a:r>
              <a:rPr lang="ko-KR" altLang="en-US"/>
              <a:t>웹 사이트에 대한 전체 프로그램을 </a:t>
            </a:r>
            <a:r>
              <a:rPr lang="en-US" altLang="ko-KR"/>
              <a:t>Project</a:t>
            </a:r>
            <a:r>
              <a:rPr lang="ko-KR" altLang="en-US"/>
              <a:t>라고 하고</a:t>
            </a:r>
            <a:endParaRPr lang="en-US" altLang="ko-KR"/>
          </a:p>
          <a:p>
            <a:pPr lvl="1"/>
            <a:r>
              <a:rPr lang="ko-KR" altLang="en-US"/>
              <a:t>모듈화된 단위 프로그램을 애플리케이션</a:t>
            </a:r>
            <a:r>
              <a:rPr lang="en-US" altLang="ko-KR"/>
              <a:t>(app)</a:t>
            </a:r>
            <a:r>
              <a:rPr lang="ko-KR" altLang="en-US"/>
              <a:t>이라고 부릅니다</a:t>
            </a:r>
            <a:r>
              <a:rPr lang="en-US" altLang="ko-KR"/>
              <a:t>. </a:t>
            </a:r>
          </a:p>
          <a:p>
            <a:pPr lvl="1"/>
            <a:endParaRPr lang="en-US" altLang="ko-KR"/>
          </a:p>
          <a:p>
            <a:r>
              <a:rPr lang="en-US" altLang="ko-KR"/>
              <a:t>MVT</a:t>
            </a:r>
            <a:r>
              <a:rPr lang="ko-KR" altLang="en-US"/>
              <a:t> 패턴 </a:t>
            </a:r>
            <a:endParaRPr lang="en-US" altLang="ko-KR"/>
          </a:p>
          <a:p>
            <a:pPr lvl="1"/>
            <a:r>
              <a:rPr lang="en-US" altLang="ko-KR">
                <a:solidFill>
                  <a:srgbClr val="FF0000"/>
                </a:solidFill>
              </a:rPr>
              <a:t>M</a:t>
            </a:r>
            <a:r>
              <a:rPr lang="en-US" altLang="ko-KR"/>
              <a:t>odel</a:t>
            </a:r>
            <a:r>
              <a:rPr lang="ko-KR" altLang="en-US"/>
              <a:t> </a:t>
            </a:r>
            <a:r>
              <a:rPr lang="en-US" altLang="ko-KR"/>
              <a:t>(</a:t>
            </a:r>
            <a:r>
              <a:rPr lang="ko-KR" altLang="en-US"/>
              <a:t>데이터</a:t>
            </a:r>
            <a:r>
              <a:rPr lang="en-US" altLang="ko-KR"/>
              <a:t>), </a:t>
            </a:r>
            <a:r>
              <a:rPr lang="en-US" altLang="ko-KR">
                <a:solidFill>
                  <a:srgbClr val="FF0000"/>
                </a:solidFill>
              </a:rPr>
              <a:t>V</a:t>
            </a:r>
            <a:r>
              <a:rPr lang="en-US" altLang="ko-KR"/>
              <a:t>iew(</a:t>
            </a:r>
            <a:r>
              <a:rPr lang="ko-KR" altLang="en-US"/>
              <a:t>데이터를 처리하는 로직</a:t>
            </a:r>
            <a:r>
              <a:rPr lang="en-US" altLang="ko-KR"/>
              <a:t>), </a:t>
            </a:r>
            <a:r>
              <a:rPr lang="en-US" altLang="ko-KR">
                <a:solidFill>
                  <a:srgbClr val="FF0000"/>
                </a:solidFill>
              </a:rPr>
              <a:t>T</a:t>
            </a:r>
            <a:r>
              <a:rPr lang="en-US" altLang="ko-KR"/>
              <a:t>emplate(</a:t>
            </a:r>
            <a:r>
              <a:rPr lang="ko-KR" altLang="en-US"/>
              <a:t>사용자 인터페이스</a:t>
            </a:r>
            <a:r>
              <a:rPr lang="en-US" altLang="ko-KR"/>
              <a:t>), </a:t>
            </a:r>
            <a:r>
              <a:rPr lang="ko-KR" altLang="en-US"/>
              <a:t>으로 구분해서 한 요소가 다른 요소들에 영향을 주지 않도록 설계하는 방식입니다</a:t>
            </a:r>
            <a:r>
              <a:rPr lang="en-US" altLang="ko-KR"/>
              <a:t>. </a:t>
            </a:r>
          </a:p>
          <a:p>
            <a:pPr lvl="1"/>
            <a:r>
              <a:rPr lang="en-US" altLang="ko-KR"/>
              <a:t>UI </a:t>
            </a:r>
            <a:r>
              <a:rPr lang="ko-KR" altLang="en-US"/>
              <a:t>디자이너는 데이터 관리나 애플리케이션 로직에 신경 쓰지 않고 화면을 개발할 수 있습니다</a:t>
            </a:r>
            <a:r>
              <a:rPr lang="en-US" altLang="ko-KR"/>
              <a:t>. </a:t>
            </a:r>
          </a:p>
          <a:p>
            <a:pPr lvl="1"/>
            <a:r>
              <a:rPr lang="ko-KR" altLang="en-US"/>
              <a:t>로직이나 데이터를 설계하는 개발자도 화면 디자인은 디자이너에게 맡기고 자신의 설계 및 개발 업무에만 집중할 수 있습니다</a:t>
            </a:r>
            <a:r>
              <a:rPr lang="en-US" altLang="ko-KR"/>
              <a:t>. </a:t>
            </a:r>
          </a:p>
          <a:p>
            <a:pPr marL="342900" lvl="1" indent="0">
              <a:buNone/>
            </a:pPr>
            <a:endParaRPr lang="en-US" altLang="ko-KR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DC106AE-CF60-4440-9371-A22F789D8D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2598" y="5390019"/>
            <a:ext cx="4263093" cy="1312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9544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4FA66E-89C4-4853-98C6-96FF664F6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템플릿 필터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5E9180A-8E0A-42E7-BB73-F363428B11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8255B31-DA25-42D9-B04C-76299EF46ED5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/>
              <a:t>템플릿 필터</a:t>
            </a:r>
            <a:endParaRPr lang="en-US" altLang="ko-KR"/>
          </a:p>
          <a:p>
            <a:pPr lvl="1"/>
            <a:r>
              <a:rPr lang="en-US" altLang="ko-KR"/>
              <a:t>{{ value | pluralize }}</a:t>
            </a:r>
          </a:p>
          <a:p>
            <a:pPr lvl="2"/>
            <a:r>
              <a:rPr lang="ko-KR" altLang="en-US"/>
              <a:t>복수 접미사 필터 </a:t>
            </a:r>
            <a:endParaRPr lang="en-US" altLang="ko-KR"/>
          </a:p>
          <a:p>
            <a:pPr lvl="1"/>
            <a:r>
              <a:rPr lang="en-US" altLang="ko-KR"/>
              <a:t>{{ value | pluralize:"es" }} or</a:t>
            </a:r>
            <a:r>
              <a:rPr lang="ko-KR" altLang="en-US"/>
              <a:t> </a:t>
            </a:r>
            <a:r>
              <a:rPr lang="en-US" altLang="ko-KR"/>
              <a:t>{{</a:t>
            </a:r>
            <a:r>
              <a:rPr lang="ko-KR" altLang="en-US"/>
              <a:t> </a:t>
            </a:r>
            <a:r>
              <a:rPr lang="en-US" altLang="ko-KR"/>
              <a:t>value</a:t>
            </a:r>
            <a:r>
              <a:rPr lang="ko-KR" altLang="en-US"/>
              <a:t> </a:t>
            </a:r>
            <a:r>
              <a:rPr lang="en-US" altLang="ko-KR"/>
              <a:t>|</a:t>
            </a:r>
            <a:r>
              <a:rPr lang="ko-KR" altLang="en-US"/>
              <a:t> </a:t>
            </a:r>
            <a:r>
              <a:rPr lang="en-US" altLang="ko-KR"/>
              <a:t>pluralize:"ies" }}</a:t>
            </a:r>
          </a:p>
          <a:p>
            <a:pPr lvl="2"/>
            <a:r>
              <a:rPr lang="en-US" altLang="ko-KR"/>
              <a:t>value </a:t>
            </a:r>
            <a:r>
              <a:rPr lang="ko-KR" altLang="en-US"/>
              <a:t>변수값이 </a:t>
            </a:r>
            <a:r>
              <a:rPr lang="en-US" altLang="ko-KR"/>
              <a:t>1</a:t>
            </a:r>
            <a:r>
              <a:rPr lang="ko-KR" altLang="en-US"/>
              <a:t>이 아니면 복수 접미사 </a:t>
            </a:r>
            <a:r>
              <a:rPr lang="en-US" altLang="ko-KR"/>
              <a:t>s</a:t>
            </a:r>
            <a:r>
              <a:rPr lang="ko-KR" altLang="en-US"/>
              <a:t>를 붙여주고 </a:t>
            </a:r>
            <a:endParaRPr lang="en-US" altLang="ko-KR"/>
          </a:p>
          <a:p>
            <a:pPr lvl="1"/>
            <a:r>
              <a:rPr lang="en-US" altLang="ko-KR"/>
              <a:t>{{ value | add:"2" }}</a:t>
            </a:r>
          </a:p>
          <a:p>
            <a:pPr lvl="2"/>
            <a:r>
              <a:rPr lang="ko-KR" altLang="en-US"/>
              <a:t>더하기 필터</a:t>
            </a:r>
            <a:r>
              <a:rPr lang="en-US" altLang="ko-KR"/>
              <a:t>. </a:t>
            </a:r>
            <a:r>
              <a:rPr lang="ko-KR" altLang="en-US"/>
              <a:t>만일 </a:t>
            </a:r>
            <a:r>
              <a:rPr lang="en-US" altLang="ko-KR"/>
              <a:t>value </a:t>
            </a:r>
            <a:r>
              <a:rPr lang="ko-KR" altLang="en-US"/>
              <a:t>변수값이 </a:t>
            </a:r>
            <a:r>
              <a:rPr lang="en-US" altLang="ko-KR"/>
              <a:t>4</a:t>
            </a:r>
            <a:r>
              <a:rPr lang="ko-KR" altLang="en-US"/>
              <a:t>라면</a:t>
            </a:r>
            <a:r>
              <a:rPr lang="en-US" altLang="ko-KR"/>
              <a:t>, </a:t>
            </a:r>
            <a:r>
              <a:rPr lang="ko-KR" altLang="en-US"/>
              <a:t>아래 표현식의 최종 결과는 </a:t>
            </a:r>
            <a:r>
              <a:rPr lang="en-US" altLang="ko-KR"/>
              <a:t>6</a:t>
            </a:r>
          </a:p>
          <a:p>
            <a:pPr lvl="2"/>
            <a:r>
              <a:rPr lang="en-US" altLang="ko-KR"/>
              <a:t>{{ first | add : second }} </a:t>
            </a:r>
          </a:p>
          <a:p>
            <a:pPr lvl="3"/>
            <a:r>
              <a:rPr lang="en-US" altLang="ko-KR"/>
              <a:t>first = "python", second = "django"</a:t>
            </a:r>
            <a:r>
              <a:rPr lang="ko-KR" altLang="en-US"/>
              <a:t>라면 결과는 </a:t>
            </a:r>
            <a:r>
              <a:rPr lang="en-US" altLang="ko-KR"/>
              <a:t>"pythondjango"</a:t>
            </a:r>
          </a:p>
          <a:p>
            <a:pPr lvl="3"/>
            <a:r>
              <a:rPr lang="en-US" altLang="ko-KR"/>
              <a:t>first=[1, 2, 3], second</a:t>
            </a:r>
            <a:r>
              <a:rPr lang="ko-KR" altLang="en-US"/>
              <a:t> </a:t>
            </a:r>
            <a:r>
              <a:rPr lang="en-US" altLang="ko-KR"/>
              <a:t>=</a:t>
            </a:r>
            <a:r>
              <a:rPr lang="ko-KR" altLang="en-US"/>
              <a:t> </a:t>
            </a:r>
            <a:r>
              <a:rPr lang="en-US" altLang="ko-KR"/>
              <a:t>[4, 5, 6]</a:t>
            </a:r>
            <a:r>
              <a:rPr lang="ko-KR" altLang="en-US"/>
              <a:t>이라면 결과는 </a:t>
            </a:r>
            <a:r>
              <a:rPr lang="en-US" altLang="ko-KR"/>
              <a:t>[1, 2, 3, 4, 5, 6]</a:t>
            </a:r>
          </a:p>
          <a:p>
            <a:pPr lvl="3"/>
            <a:r>
              <a:rPr lang="en-US" altLang="ko-KR"/>
              <a:t>first="5", second="10"</a:t>
            </a:r>
            <a:r>
              <a:rPr lang="ko-KR" altLang="en-US"/>
              <a:t>이라면 결과는 </a:t>
            </a:r>
            <a:r>
              <a:rPr lang="en-US" altLang="ko-KR"/>
              <a:t>"15"</a:t>
            </a:r>
            <a:r>
              <a:rPr lang="ko-KR" altLang="en-US"/>
              <a:t>가 됩니다</a:t>
            </a:r>
            <a:r>
              <a:rPr lang="en-US" altLang="ko-KR"/>
              <a:t>. </a:t>
            </a:r>
          </a:p>
          <a:p>
            <a:r>
              <a:rPr lang="ko-KR" altLang="en-US"/>
              <a:t>장고 공식 문서에 자세한 내용이 포함되어 있습니다</a:t>
            </a:r>
            <a:r>
              <a:rPr lang="en-US" altLang="ko-KR"/>
              <a:t>. </a:t>
            </a:r>
          </a:p>
          <a:p>
            <a:pPr lvl="1"/>
            <a:r>
              <a:rPr lang="en-US" altLang="ko-KR"/>
              <a:t>https://docs.djangoproject.com/en/3.1/ref/templates/builtins/ 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5C12EFC-D225-4A80-B8F9-ECC17DDABA9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B17FDE-20E4-4723-8476-2F4ACF18D788}" type="slidenum">
              <a:rPr lang="ko-KR" altLang="en-US" smtClean="0"/>
              <a:pPr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16010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2D0A26-D23D-4749-BFAB-16FB8BA769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템플릿 태그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FBE14E6-386F-4C72-98D4-25F49A1E149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3FB0128-82DD-47B4-9E98-F3F0EFE8E320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/>
              <a:t>템플릿 태그는 </a:t>
            </a:r>
            <a:r>
              <a:rPr lang="en-US" altLang="ko-KR"/>
              <a:t>{% tag %} </a:t>
            </a:r>
            <a:r>
              <a:rPr lang="ko-KR" altLang="en-US"/>
              <a:t>형식을 가지며</a:t>
            </a:r>
            <a:r>
              <a:rPr lang="en-US" altLang="ko-KR"/>
              <a:t>, </a:t>
            </a:r>
            <a:r>
              <a:rPr lang="ko-KR" altLang="en-US"/>
              <a:t>템플릿 변수나 필터에 비해 좀 더 복잡한 형태를 가지고 있습니다</a:t>
            </a:r>
            <a:r>
              <a:rPr lang="en-US" altLang="ko-KR"/>
              <a:t>. </a:t>
            </a:r>
          </a:p>
          <a:p>
            <a:r>
              <a:rPr lang="ko-KR" altLang="en-US"/>
              <a:t>어떤 태그는 시작 태그와 끝 태그 둘 다 있어야 합니다</a:t>
            </a:r>
            <a:r>
              <a:rPr lang="en-US" altLang="ko-KR"/>
              <a:t>. </a:t>
            </a:r>
          </a:p>
          <a:p>
            <a:r>
              <a:rPr lang="ko-KR" altLang="en-US"/>
              <a:t>태그가 하는 역할은 텍스트 결과물을 만들기도 하고</a:t>
            </a:r>
            <a:r>
              <a:rPr lang="en-US" altLang="ko-KR"/>
              <a:t>, </a:t>
            </a:r>
            <a:r>
              <a:rPr lang="ko-KR" altLang="en-US"/>
              <a:t>템플릿 로직을 제어</a:t>
            </a:r>
            <a:r>
              <a:rPr lang="en-US" altLang="ko-KR"/>
              <a:t>, </a:t>
            </a:r>
            <a:r>
              <a:rPr lang="ko-KR" altLang="en-US"/>
              <a:t>외부 파일을 템플릿 내로 로딩하기도 합니다</a:t>
            </a:r>
            <a:r>
              <a:rPr lang="en-US" altLang="ko-KR"/>
              <a:t>. </a:t>
            </a:r>
          </a:p>
          <a:p>
            <a:r>
              <a:rPr lang="ko-KR" altLang="en-US"/>
              <a:t>템플릿 태그는 </a:t>
            </a:r>
            <a:r>
              <a:rPr lang="en-US" altLang="ko-KR"/>
              <a:t>{% for %} </a:t>
            </a:r>
            <a:r>
              <a:rPr lang="ko-KR" altLang="en-US"/>
              <a:t>태그와 </a:t>
            </a:r>
            <a:r>
              <a:rPr lang="en-US" altLang="ko-KR"/>
              <a:t>{% if %} </a:t>
            </a:r>
            <a:r>
              <a:rPr lang="ko-KR" altLang="en-US"/>
              <a:t>태그를 가장 많이 사용합니다</a:t>
            </a:r>
            <a:r>
              <a:rPr lang="en-US" altLang="ko-KR"/>
              <a:t>. </a:t>
            </a:r>
          </a:p>
          <a:p>
            <a:r>
              <a:rPr lang="en-US" altLang="ko-KR"/>
              <a:t>{% for %} </a:t>
            </a:r>
          </a:p>
          <a:p>
            <a:pPr lvl="1"/>
            <a:r>
              <a:rPr lang="ko-KR" altLang="en-US"/>
              <a:t>리스트에 담겨 있는 항목들을 순회하면서 출력할 수 있습니다</a:t>
            </a:r>
            <a:r>
              <a:rPr lang="en-US" altLang="ko-KR"/>
              <a:t>. 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986EF7B-3AB8-4414-BA62-AC1BC613C4E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B17FDE-20E4-4723-8476-2F4ACF18D788}" type="slidenum">
              <a:rPr lang="ko-KR" altLang="en-US" smtClean="0"/>
              <a:pPr/>
              <a:t>31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54C043B-2D60-46CC-B5BF-DB3074692A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3821" y="4042249"/>
            <a:ext cx="5026232" cy="235750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9BE86E9-52F6-4B55-8EBC-8530E9AAF2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540" y="3743325"/>
            <a:ext cx="3031098" cy="119728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363A1B5-AE03-4B0D-A91D-395A432C3651}"/>
              </a:ext>
            </a:extLst>
          </p:cNvPr>
          <p:cNvSpPr txBox="1"/>
          <p:nvPr/>
        </p:nvSpPr>
        <p:spPr>
          <a:xfrm>
            <a:off x="662812" y="4940609"/>
            <a:ext cx="294664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/>
              <a:t>athlete_list</a:t>
            </a:r>
            <a:r>
              <a:rPr lang="ko-KR" altLang="en-US" sz="1100"/>
              <a:t>에 들어 있는 </a:t>
            </a:r>
            <a:r>
              <a:rPr lang="en-US" altLang="ko-KR" sz="1100"/>
              <a:t>athlete</a:t>
            </a:r>
            <a:r>
              <a:rPr lang="ko-KR" altLang="en-US" sz="1100"/>
              <a:t>을 순회하면서 </a:t>
            </a:r>
            <a:endParaRPr lang="en-US" altLang="ko-KR" sz="1100"/>
          </a:p>
          <a:p>
            <a:r>
              <a:rPr lang="en-US" altLang="ko-KR" sz="1100"/>
              <a:t>athelete.name</a:t>
            </a:r>
            <a:r>
              <a:rPr lang="ko-KR" altLang="en-US" sz="1100"/>
              <a:t>을 보여주는 문장</a:t>
            </a:r>
          </a:p>
        </p:txBody>
      </p:sp>
    </p:spTree>
    <p:extLst>
      <p:ext uri="{BB962C8B-B14F-4D97-AF65-F5344CB8AC3E}">
        <p14:creationId xmlns:p14="http://schemas.microsoft.com/office/powerpoint/2010/main" val="5160084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1BB7DA-701A-4187-8EE9-079D84BBD9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템플릿 태그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E2770B3-0A7B-4655-85A8-66A291A957B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42AC9E6-D741-4403-A40B-BC972C45842D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/>
              <a:t>{% csrf_token %} </a:t>
            </a:r>
            <a:r>
              <a:rPr lang="ko-KR" altLang="en-US"/>
              <a:t>태그 </a:t>
            </a:r>
            <a:endParaRPr lang="en-US" altLang="ko-KR"/>
          </a:p>
          <a:p>
            <a:pPr lvl="1"/>
            <a:r>
              <a:rPr lang="en-US" altLang="ko-KR"/>
              <a:t>post </a:t>
            </a:r>
            <a:r>
              <a:rPr lang="ko-KR" altLang="en-US"/>
              <a:t>방식의 </a:t>
            </a:r>
            <a:r>
              <a:rPr lang="en-US" altLang="ko-KR"/>
              <a:t>&lt;form&gt;</a:t>
            </a:r>
            <a:r>
              <a:rPr lang="ko-KR" altLang="en-US"/>
              <a:t>을 사용하는 템플릿 코드에서 </a:t>
            </a:r>
            <a:r>
              <a:rPr lang="en-US" altLang="ko-KR"/>
              <a:t>CSRF(Cross Site Request Forgery) </a:t>
            </a:r>
            <a:r>
              <a:rPr lang="ko-KR" altLang="en-US"/>
              <a:t>공격을 방지하기 위하여 해당 태그를 사용</a:t>
            </a:r>
            <a:endParaRPr lang="en-US" altLang="ko-KR"/>
          </a:p>
          <a:p>
            <a:pPr lvl="1"/>
            <a:r>
              <a:rPr lang="ko-KR" altLang="en-US"/>
              <a:t>폼 데이터에 악의적인 스트립트 문장이 들어있을 수도 있기 때문에 사용</a:t>
            </a:r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r>
              <a:rPr lang="ko-KR" altLang="en-US"/>
              <a:t>위치는 </a:t>
            </a:r>
            <a:r>
              <a:rPr lang="en-US" altLang="ko-KR"/>
              <a:t>&lt;form&gt; </a:t>
            </a:r>
            <a:r>
              <a:rPr lang="ko-KR" altLang="en-US"/>
              <a:t>엘리먼트의 첫 줄 다음에 넣어주면 됩니다</a:t>
            </a:r>
            <a:r>
              <a:rPr lang="en-US" altLang="ko-KR"/>
              <a:t>. </a:t>
            </a:r>
          </a:p>
          <a:p>
            <a:pPr lvl="1"/>
            <a:r>
              <a:rPr lang="ko-KR" altLang="en-US"/>
              <a:t>이 태그를 사용하면 장고는 내부적으로 </a:t>
            </a:r>
            <a:r>
              <a:rPr lang="en-US" altLang="ko-KR"/>
              <a:t>CSRF </a:t>
            </a:r>
            <a:r>
              <a:rPr lang="ko-KR" altLang="en-US"/>
              <a:t>토큰값의 유효성을 검증합니다</a:t>
            </a:r>
            <a:r>
              <a:rPr lang="en-US" altLang="ko-KR"/>
              <a:t>. </a:t>
            </a:r>
          </a:p>
          <a:p>
            <a:pPr lvl="1"/>
            <a:r>
              <a:rPr lang="ko-KR" altLang="en-US"/>
              <a:t>토큰값 검증이 실패하면 사용자에게 </a:t>
            </a:r>
            <a:r>
              <a:rPr lang="en-US" altLang="ko-KR"/>
              <a:t>403 </a:t>
            </a:r>
            <a:r>
              <a:rPr lang="ko-KR" altLang="en-US"/>
              <a:t>에러를 보여줍니다</a:t>
            </a:r>
            <a:r>
              <a:rPr lang="en-US" altLang="ko-KR"/>
              <a:t>. </a:t>
            </a:r>
          </a:p>
          <a:p>
            <a:pPr lvl="1"/>
            <a:endParaRPr lang="en-US" altLang="ko-KR"/>
          </a:p>
          <a:p>
            <a:pPr marL="342900" lvl="1" indent="0">
              <a:buNone/>
            </a:pPr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27B33FC-18E6-4CCE-A1CD-99BBB53E29F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B17FDE-20E4-4723-8476-2F4ACF18D788}" type="slidenum">
              <a:rPr lang="ko-KR" altLang="en-US" smtClean="0"/>
              <a:pPr/>
              <a:t>32</a:t>
            </a:fld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F39EC48-4A4A-4CAD-ABDB-87A6CB5541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4526" y="2078519"/>
            <a:ext cx="3891107" cy="35742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73531CD-A443-47C3-94C3-32A5F26446B3}"/>
              </a:ext>
            </a:extLst>
          </p:cNvPr>
          <p:cNvSpPr txBox="1"/>
          <p:nvPr/>
        </p:nvSpPr>
        <p:spPr>
          <a:xfrm>
            <a:off x="1031846" y="3914221"/>
            <a:ext cx="7365534" cy="1015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/>
              <a:t>CSRF </a:t>
            </a:r>
            <a:r>
              <a:rPr lang="ko-KR" altLang="en-US" sz="1200"/>
              <a:t>공격이란</a:t>
            </a:r>
            <a:r>
              <a:rPr lang="en-US" altLang="ko-KR" sz="1200"/>
              <a:t>?</a:t>
            </a:r>
          </a:p>
          <a:p>
            <a:r>
              <a:rPr lang="en-US" altLang="ko-KR" sz="1200"/>
              <a:t>- </a:t>
            </a:r>
            <a:r>
              <a:rPr lang="ko-KR" altLang="en-US" sz="1200"/>
              <a:t>사이트 간 요청 위조 공격이라고 표현합니다</a:t>
            </a:r>
            <a:r>
              <a:rPr lang="en-US" altLang="ko-KR" sz="1200"/>
              <a:t>. </a:t>
            </a:r>
            <a:r>
              <a:rPr lang="ko-KR" altLang="en-US" sz="1200"/>
              <a:t>웹 사이트의 취약점을 공격하는 방식 중 하나로</a:t>
            </a:r>
            <a:r>
              <a:rPr lang="en-US" altLang="ko-KR" sz="1200"/>
              <a:t>, </a:t>
            </a:r>
            <a:r>
              <a:rPr lang="ko-KR" altLang="en-US" sz="1200"/>
              <a:t>특정 웹 사이트에서 이미 인증을 받은 사용자를 이용하여 공격을 시도합니다</a:t>
            </a:r>
            <a:r>
              <a:rPr lang="en-US" altLang="ko-KR" sz="1200"/>
              <a:t>. </a:t>
            </a:r>
          </a:p>
          <a:p>
            <a:r>
              <a:rPr lang="ko-KR" altLang="en-US" sz="1200"/>
              <a:t>인증을 받은 사용자가 공격 코드가 삽입된 페이지를 열면 공격 대상이 되는 웹 사이트는 위조된 공격 명령이 믿을 수 있는 사용자로부터 발송된 것으로 판단하게 되어 공격을 받게 되는 방식입니다</a:t>
            </a:r>
            <a:r>
              <a:rPr lang="en-US" altLang="ko-KR" sz="1200"/>
              <a:t>. </a:t>
            </a:r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15639478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1BB7DA-701A-4187-8EE9-079D84BBD9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템플릿 태그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E2770B3-0A7B-4655-85A8-66A291A957B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42AC9E6-D741-4403-A40B-BC972C45842D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76250" y="887485"/>
            <a:ext cx="8258175" cy="5124450"/>
          </a:xfrm>
        </p:spPr>
        <p:txBody>
          <a:bodyPr/>
          <a:lstStyle/>
          <a:p>
            <a:r>
              <a:rPr lang="en-US" altLang="ko-KR"/>
              <a:t>{% if %} </a:t>
            </a:r>
            <a:r>
              <a:rPr lang="ko-KR" altLang="en-US"/>
              <a:t>태그 </a:t>
            </a:r>
            <a:endParaRPr lang="en-US" altLang="ko-KR"/>
          </a:p>
          <a:p>
            <a:pPr lvl="1"/>
            <a:r>
              <a:rPr lang="ko-KR" altLang="en-US"/>
              <a:t>변수를 평가하여 </a:t>
            </a:r>
            <a:r>
              <a:rPr lang="en-US" altLang="ko-KR"/>
              <a:t>True</a:t>
            </a:r>
            <a:r>
              <a:rPr lang="ko-KR" altLang="en-US"/>
              <a:t>이면 바로 아래의 문장이 표시됩니다</a:t>
            </a:r>
            <a:r>
              <a:rPr lang="en-US" altLang="ko-KR"/>
              <a:t>. </a:t>
            </a:r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r>
              <a:rPr lang="en-US" altLang="ko-KR"/>
              <a:t>{ % if</a:t>
            </a:r>
            <a:r>
              <a:rPr lang="ko-KR" altLang="en-US"/>
              <a:t> </a:t>
            </a:r>
            <a:r>
              <a:rPr lang="en-US" altLang="ko-KR"/>
              <a:t>%</a:t>
            </a:r>
            <a:r>
              <a:rPr lang="ko-KR" altLang="en-US"/>
              <a:t> </a:t>
            </a:r>
            <a:r>
              <a:rPr lang="en-US" altLang="ko-KR"/>
              <a:t>}</a:t>
            </a:r>
            <a:r>
              <a:rPr lang="ko-KR" altLang="en-US"/>
              <a:t> 태그에 필터와 연산자를 사용할 수 있습니다</a:t>
            </a:r>
            <a:r>
              <a:rPr lang="en-US" altLang="ko-KR"/>
              <a:t>. </a:t>
            </a:r>
            <a:r>
              <a:rPr lang="ko-KR" altLang="en-US"/>
              <a:t>단 주의할 점은 대부분의 필터가 스트링을 반환하므로 산술 연산이 안되는데</a:t>
            </a:r>
            <a:r>
              <a:rPr lang="en-US" altLang="ko-KR"/>
              <a:t>, length </a:t>
            </a:r>
            <a:r>
              <a:rPr lang="ko-KR" altLang="en-US"/>
              <a:t>필터는 예외적이라는 것 </a:t>
            </a:r>
            <a:endParaRPr lang="en-US" altLang="ko-KR"/>
          </a:p>
          <a:p>
            <a:r>
              <a:rPr lang="en-US" altLang="ko-KR"/>
              <a:t>{% url %} </a:t>
            </a:r>
            <a:r>
              <a:rPr lang="ko-KR" altLang="en-US"/>
              <a:t>태그 </a:t>
            </a:r>
            <a:endParaRPr lang="en-US" altLang="ko-KR"/>
          </a:p>
          <a:p>
            <a:pPr lvl="1"/>
            <a:r>
              <a:rPr lang="ko-KR" altLang="en-US"/>
              <a:t>이 태그의 목적은 소스에 </a:t>
            </a:r>
            <a:r>
              <a:rPr lang="en-US" altLang="ko-KR"/>
              <a:t>URL</a:t>
            </a:r>
            <a:r>
              <a:rPr lang="ko-KR" altLang="en-US"/>
              <a:t>을 하드코딩을 방지하기 위한 것입니다</a:t>
            </a:r>
            <a:r>
              <a:rPr lang="en-US" altLang="ko-KR"/>
              <a:t>.</a:t>
            </a:r>
          </a:p>
          <a:p>
            <a:pPr lvl="1"/>
            <a:endParaRPr lang="en-US" altLang="ko-KR"/>
          </a:p>
          <a:p>
            <a:pPr lvl="2"/>
            <a:r>
              <a:rPr lang="ko-KR" altLang="en-US"/>
              <a:t>이 태그를 </a:t>
            </a:r>
            <a:r>
              <a:rPr lang="en-US" altLang="ko-KR"/>
              <a:t> </a:t>
            </a:r>
            <a:r>
              <a:rPr lang="ko-KR" altLang="en-US"/>
              <a:t>사용하지 않는다면 다음과 같이 </a:t>
            </a:r>
            <a:r>
              <a:rPr lang="en-US" altLang="ko-KR"/>
              <a:t>URL</a:t>
            </a:r>
            <a:r>
              <a:rPr lang="ko-KR" altLang="en-US"/>
              <a:t>을 하드코딩해야 합니다</a:t>
            </a:r>
            <a:r>
              <a:rPr lang="en-US" altLang="ko-KR"/>
              <a:t>. </a:t>
            </a:r>
          </a:p>
          <a:p>
            <a:pPr lvl="2"/>
            <a:endParaRPr lang="en-US" altLang="ko-KR"/>
          </a:p>
          <a:p>
            <a:pPr lvl="2"/>
            <a:r>
              <a:rPr lang="ko-KR" altLang="en-US"/>
              <a:t>위와 같이 코딩한다면</a:t>
            </a:r>
            <a:r>
              <a:rPr lang="en-US" altLang="ko-KR"/>
              <a:t>, </a:t>
            </a:r>
            <a:r>
              <a:rPr lang="ko-KR" altLang="en-US"/>
              <a:t>예를 들어 </a:t>
            </a:r>
            <a:r>
              <a:rPr lang="en-US" altLang="ko-KR"/>
              <a:t>/polls/</a:t>
            </a:r>
            <a:r>
              <a:rPr lang="ko-KR" altLang="en-US"/>
              <a:t>라는 </a:t>
            </a:r>
            <a:r>
              <a:rPr lang="en-US" altLang="ko-KR"/>
              <a:t>url</a:t>
            </a:r>
            <a:r>
              <a:rPr lang="ko-KR" altLang="en-US"/>
              <a:t>을 </a:t>
            </a:r>
            <a:r>
              <a:rPr lang="en-US" altLang="ko-KR"/>
              <a:t>/blog/</a:t>
            </a:r>
            <a:r>
              <a:rPr lang="ko-KR" altLang="en-US"/>
              <a:t>라고 변경하는 경우에 </a:t>
            </a:r>
            <a:r>
              <a:rPr lang="en-US" altLang="ko-KR"/>
              <a:t>URLconf</a:t>
            </a:r>
            <a:r>
              <a:rPr lang="ko-KR" altLang="en-US"/>
              <a:t>뿐만 아니라 모든 </a:t>
            </a:r>
            <a:r>
              <a:rPr lang="en-US" altLang="ko-KR"/>
              <a:t>html</a:t>
            </a:r>
            <a:r>
              <a:rPr lang="ko-KR" altLang="en-US"/>
              <a:t>을 찾아서 변경해줘야 하는 문제가 발생합니다</a:t>
            </a:r>
            <a:r>
              <a:rPr lang="en-US" altLang="ko-KR"/>
              <a:t>. </a:t>
            </a:r>
          </a:p>
          <a:p>
            <a:pPr lvl="2"/>
            <a:r>
              <a:rPr lang="en-US" altLang="ko-KR"/>
              <a:t>/3/</a:t>
            </a:r>
            <a:r>
              <a:rPr lang="ko-KR" altLang="en-US"/>
              <a:t>이라는 숫자는 런타임에 따라 결정되어 항상 변하는 값이므로</a:t>
            </a:r>
            <a:r>
              <a:rPr lang="en-US" altLang="ko-KR"/>
              <a:t>, </a:t>
            </a:r>
            <a:r>
              <a:rPr lang="ko-KR" altLang="en-US"/>
              <a:t>변수 처리를 해줘야 하기 때문에 이 또한 불편합니다</a:t>
            </a:r>
            <a:r>
              <a:rPr lang="en-US" altLang="ko-KR"/>
              <a:t>. </a:t>
            </a:r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27B33FC-18E6-4CCE-A1CD-99BBB53E29F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B17FDE-20E4-4723-8476-2F4ACF18D788}" type="slidenum">
              <a:rPr lang="ko-KR" altLang="en-US" smtClean="0"/>
              <a:pPr/>
              <a:t>33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F7E6C1C-6320-4546-8BC7-6D359958ED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363" y="1583215"/>
            <a:ext cx="3667637" cy="13717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A98D979-3FE2-4183-A04F-413140BC92CF}"/>
              </a:ext>
            </a:extLst>
          </p:cNvPr>
          <p:cNvSpPr txBox="1"/>
          <p:nvPr/>
        </p:nvSpPr>
        <p:spPr>
          <a:xfrm>
            <a:off x="4436196" y="1739046"/>
            <a:ext cx="46071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/>
              <a:t>athlete_list </a:t>
            </a:r>
            <a:r>
              <a:rPr lang="ko-KR" altLang="en-US" sz="1200"/>
              <a:t>변수가 </a:t>
            </a:r>
            <a:r>
              <a:rPr lang="en-US" altLang="ko-KR" sz="1200"/>
              <a:t>True</a:t>
            </a:r>
            <a:r>
              <a:rPr lang="ko-KR" altLang="en-US" sz="1200"/>
              <a:t>이면 운동 선수 숫자가 표시</a:t>
            </a:r>
            <a:endParaRPr lang="en-US" altLang="ko-KR" sz="120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/>
              <a:t>athlete_in_locker_room_list </a:t>
            </a:r>
            <a:r>
              <a:rPr lang="ko-KR" altLang="en-US" sz="1200"/>
              <a:t>변수가 </a:t>
            </a:r>
            <a:r>
              <a:rPr lang="en-US" altLang="ko-KR" sz="1200"/>
              <a:t>True</a:t>
            </a:r>
            <a:r>
              <a:rPr lang="ko-KR" altLang="en-US" sz="1200"/>
              <a:t>이면 그 아래 문장이 출력</a:t>
            </a:r>
            <a:endParaRPr lang="en-US" altLang="ko-KR" sz="120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/>
              <a:t>두 조건 모두 아니라면 </a:t>
            </a:r>
            <a:r>
              <a:rPr lang="en-US" altLang="ko-KR" sz="1200"/>
              <a:t>No athletes</a:t>
            </a:r>
            <a:r>
              <a:rPr lang="ko-KR" altLang="en-US" sz="1200"/>
              <a:t>가 출력 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F81D901-9C18-4F14-9BF3-237EE5E03E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1018" y="2541208"/>
            <a:ext cx="2275085" cy="30560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26C0487-FA47-43B2-8763-16D97E40B0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3278" y="3964488"/>
            <a:ext cx="5030501" cy="36713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F0532DE-6343-45BF-9A4E-224E0780BA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31383" y="4546361"/>
            <a:ext cx="3967743" cy="34790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0D9E0A5-76DF-4CCC-A797-3CFEC18DF2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17406" y="5660955"/>
            <a:ext cx="5101154" cy="1124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1230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349C55-3B33-4484-BA9D-7E8320EB97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템플릿 태그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9939EFF-63B3-43D5-B04A-F2222AD7BC5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740BA8F-14F2-42A5-B92A-9D6385F70E99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/>
              <a:t>{% with %} </a:t>
            </a:r>
            <a:r>
              <a:rPr lang="ko-KR" altLang="en-US"/>
              <a:t>태그 </a:t>
            </a:r>
            <a:endParaRPr lang="en-US" altLang="ko-KR"/>
          </a:p>
          <a:p>
            <a:pPr lvl="1"/>
            <a:r>
              <a:rPr lang="ko-KR" altLang="en-US"/>
              <a:t>특정 값을 변수에 저장해두는 기능을 합니다</a:t>
            </a:r>
            <a:r>
              <a:rPr lang="en-US" altLang="ko-KR"/>
              <a:t>. </a:t>
            </a:r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r>
              <a:rPr lang="ko-KR" altLang="en-US"/>
              <a:t>위 문장에서 </a:t>
            </a:r>
            <a:r>
              <a:rPr lang="en-US" altLang="ko-KR"/>
              <a:t>total </a:t>
            </a:r>
            <a:r>
              <a:rPr lang="ko-KR" altLang="en-US"/>
              <a:t>변수의 유효범위는 </a:t>
            </a:r>
            <a:r>
              <a:rPr lang="en-US" altLang="ko-KR"/>
              <a:t>with </a:t>
            </a:r>
            <a:r>
              <a:rPr lang="ko-KR" altLang="en-US"/>
              <a:t>구문 내입니다</a:t>
            </a:r>
            <a:r>
              <a:rPr lang="en-US" altLang="ko-KR"/>
              <a:t>. </a:t>
            </a:r>
          </a:p>
          <a:p>
            <a:pPr lvl="1"/>
            <a:r>
              <a:rPr lang="ko-KR" altLang="en-US"/>
              <a:t>이 태그는 데이터베이스를 조회하는 것처럼 부하가 큰 동작의 결과를 저장해 둠으로써</a:t>
            </a:r>
            <a:r>
              <a:rPr lang="en-US" altLang="ko-KR"/>
              <a:t>, </a:t>
            </a:r>
            <a:r>
              <a:rPr lang="ko-KR" altLang="en-US"/>
              <a:t>다시 동일한 동작이 필요한 경우에는 저장해 둔 결과를 활용하여 부하를 줄이기 위한 태그입니다</a:t>
            </a:r>
            <a:r>
              <a:rPr lang="en-US" altLang="ko-KR"/>
              <a:t>. </a:t>
            </a:r>
          </a:p>
          <a:p>
            <a:r>
              <a:rPr lang="en-US" altLang="ko-KR"/>
              <a:t>{% load %} </a:t>
            </a:r>
            <a:r>
              <a:rPr lang="ko-KR" altLang="en-US"/>
              <a:t>태그 </a:t>
            </a:r>
            <a:endParaRPr lang="en-US" altLang="ko-KR"/>
          </a:p>
          <a:p>
            <a:pPr lvl="1"/>
            <a:r>
              <a:rPr lang="ko-KR" altLang="en-US"/>
              <a:t>사용자 정의 태그 및 필터를 로딩해줍니다</a:t>
            </a:r>
            <a:r>
              <a:rPr lang="en-US" altLang="ko-KR"/>
              <a:t>.</a:t>
            </a:r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r>
              <a:rPr lang="ko-KR" altLang="en-US"/>
              <a:t>사용자 정의 태그 </a:t>
            </a:r>
            <a:endParaRPr lang="en-US" altLang="ko-KR"/>
          </a:p>
          <a:p>
            <a:pPr lvl="1"/>
            <a:r>
              <a:rPr lang="ko-KR" altLang="en-US"/>
              <a:t>사용자가 정의하여 사용할 수 있는 태그</a:t>
            </a:r>
            <a:endParaRPr lang="en-US" altLang="ko-KR"/>
          </a:p>
          <a:p>
            <a:pPr lvl="1"/>
            <a:r>
              <a:rPr lang="ko-KR" altLang="en-US"/>
              <a:t>사용자 정의 태그 및 필터를 사용하기 위해서는 사용하기 전에 로딩을 먼저 해줘야 합니다</a:t>
            </a:r>
            <a:r>
              <a:rPr lang="en-US" altLang="ko-KR"/>
              <a:t>.  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EDD0812-54B2-457A-B931-440A05D9079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B17FDE-20E4-4723-8476-2F4ACF18D788}" type="slidenum">
              <a:rPr lang="ko-KR" altLang="en-US" smtClean="0"/>
              <a:pPr/>
              <a:t>34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4032250-ADCB-4660-BB1D-826A109599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021" y="1732025"/>
            <a:ext cx="3038899" cy="60968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1272D62-95D6-4C62-9F10-40461E1088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3160" y="3743325"/>
            <a:ext cx="4344006" cy="438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2021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349C55-3B33-4484-BA9D-7E8320EB97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템플릿 태그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9939EFF-63B3-43D5-B04A-F2222AD7BC5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740BA8F-14F2-42A5-B92A-9D6385F70E99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/>
              <a:t>주석</a:t>
            </a:r>
            <a:endParaRPr lang="en-US" altLang="ko-KR"/>
          </a:p>
          <a:p>
            <a:pPr lvl="1"/>
            <a:r>
              <a:rPr lang="ko-KR" altLang="en-US"/>
              <a:t>첫 번째는 한 줄 주석문으로</a:t>
            </a:r>
            <a:r>
              <a:rPr lang="en-US" altLang="ko-KR"/>
              <a:t>, </a:t>
            </a:r>
            <a:r>
              <a:rPr lang="ko-KR" altLang="en-US"/>
              <a:t>아래처럼 </a:t>
            </a:r>
            <a:r>
              <a:rPr lang="en-US" altLang="ko-KR"/>
              <a:t>{# #} </a:t>
            </a:r>
            <a:r>
              <a:rPr lang="ko-KR" altLang="en-US"/>
              <a:t>형식을 따릅니다</a:t>
            </a:r>
            <a:r>
              <a:rPr lang="en-US" altLang="ko-KR"/>
              <a:t>. </a:t>
            </a:r>
          </a:p>
          <a:p>
            <a:pPr lvl="1"/>
            <a:r>
              <a:rPr lang="ko-KR" altLang="en-US"/>
              <a:t>한 문장의 전부 또는 일부를 주석 처리하는 방법입니다</a:t>
            </a:r>
            <a:r>
              <a:rPr lang="en-US" altLang="ko-KR"/>
              <a:t>. </a:t>
            </a:r>
          </a:p>
          <a:p>
            <a:pPr lvl="1"/>
            <a:r>
              <a:rPr lang="en-US" altLang="ko-KR"/>
              <a:t>{# greeting #} hello </a:t>
            </a:r>
          </a:p>
          <a:p>
            <a:pPr lvl="2"/>
            <a:r>
              <a:rPr lang="en-US" altLang="ko-KR"/>
              <a:t>greetin</a:t>
            </a:r>
            <a:r>
              <a:rPr lang="ko-KR" altLang="en-US"/>
              <a:t>은 주석 처리되고</a:t>
            </a:r>
            <a:r>
              <a:rPr lang="en-US" altLang="ko-KR"/>
              <a:t>, hello </a:t>
            </a:r>
            <a:r>
              <a:rPr lang="ko-KR" altLang="en-US"/>
              <a:t>문구만 나타납니다</a:t>
            </a:r>
            <a:r>
              <a:rPr lang="en-US" altLang="ko-KR"/>
              <a:t>. </a:t>
            </a:r>
          </a:p>
          <a:p>
            <a:pPr lvl="1"/>
            <a:r>
              <a:rPr lang="en-US" altLang="ko-KR"/>
              <a:t>{# {% if foo %}bar{% else %} #}</a:t>
            </a:r>
          </a:p>
          <a:p>
            <a:pPr lvl="2"/>
            <a:r>
              <a:rPr lang="en-US" altLang="ko-KR"/>
              <a:t>{# #} </a:t>
            </a:r>
            <a:r>
              <a:rPr lang="ko-KR" altLang="en-US"/>
              <a:t>주석문 내에 템플릿 코드가 들어있어도 정상적으로 주석처리가 됩니다</a:t>
            </a:r>
            <a:r>
              <a:rPr lang="en-US" altLang="ko-KR"/>
              <a:t>. </a:t>
            </a:r>
          </a:p>
          <a:p>
            <a:pPr lvl="1"/>
            <a:r>
              <a:rPr lang="ko-KR" altLang="en-US"/>
              <a:t>두번 째 여러 줄의 주석문으로</a:t>
            </a:r>
            <a:r>
              <a:rPr lang="en-US" altLang="ko-KR"/>
              <a:t>, </a:t>
            </a:r>
            <a:r>
              <a:rPr lang="ko-KR" altLang="en-US"/>
              <a:t>아래처럼 </a:t>
            </a:r>
            <a:r>
              <a:rPr lang="en-US" altLang="ko-KR"/>
              <a:t>[% comment %} </a:t>
            </a:r>
            <a:r>
              <a:rPr lang="ko-KR" altLang="en-US"/>
              <a:t>태그를 사용합니다</a:t>
            </a:r>
            <a:r>
              <a:rPr lang="en-US" altLang="ko-KR"/>
              <a:t>. </a:t>
            </a:r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2"/>
            <a:endParaRPr lang="en-US" altLang="ko-KR"/>
          </a:p>
          <a:p>
            <a:pPr lvl="2"/>
            <a:r>
              <a:rPr lang="en-US" altLang="ko-KR"/>
              <a:t>Optional note</a:t>
            </a:r>
            <a:r>
              <a:rPr lang="ko-KR" altLang="en-US"/>
              <a:t>라는 문구는 없어도 되지만</a:t>
            </a:r>
            <a:r>
              <a:rPr lang="en-US" altLang="ko-KR"/>
              <a:t>, </a:t>
            </a:r>
            <a:r>
              <a:rPr lang="ko-KR" altLang="en-US"/>
              <a:t>기록하면 차후  소스 유지보수에 편리 </a:t>
            </a:r>
            <a:endParaRPr lang="en-US" altLang="ko-KR"/>
          </a:p>
          <a:p>
            <a:pPr lvl="2"/>
            <a:r>
              <a:rPr lang="en-US" altLang="ko-KR"/>
              <a:t>{% comment %} </a:t>
            </a:r>
            <a:r>
              <a:rPr lang="ko-KR" altLang="en-US"/>
              <a:t>태그는 중첩하여 사용할 수 없음 </a:t>
            </a:r>
            <a:endParaRPr lang="en-US" altLang="ko-KR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EDD0812-54B2-457A-B931-440A05D9079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B17FDE-20E4-4723-8476-2F4ACF18D788}" type="slidenum">
              <a:rPr lang="ko-KR" altLang="en-US" smtClean="0"/>
              <a:pPr/>
              <a:t>35</a:t>
            </a:fld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1AB23E7-304A-4D2A-B5D5-C182A41D71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529" y="3429000"/>
            <a:ext cx="2572109" cy="657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4547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F6D56E-5016-41CA-962C-5B33D22D33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템플릿 상속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6797811-3C29-442D-9F3A-43A8A6BF6A7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17E4E6D-772C-45AF-A408-0E7BE70B58C0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/>
              <a:t>템플릿 문법 중에서 가장 복잡하지만</a:t>
            </a:r>
            <a:r>
              <a:rPr lang="en-US" altLang="ko-KR"/>
              <a:t>, </a:t>
            </a:r>
            <a:r>
              <a:rPr lang="ko-KR" altLang="en-US"/>
              <a:t>그만큼 강력한 기능 </a:t>
            </a:r>
            <a:endParaRPr lang="en-US" altLang="ko-KR"/>
          </a:p>
          <a:p>
            <a:r>
              <a:rPr lang="ko-KR" altLang="en-US"/>
              <a:t>템플릿 상속을 통해서 템플릿 코드를 재사용할 수  있고</a:t>
            </a:r>
            <a:r>
              <a:rPr lang="en-US" altLang="ko-KR"/>
              <a:t>, </a:t>
            </a:r>
            <a:r>
              <a:rPr lang="ko-KR" altLang="en-US"/>
              <a:t>사이트의 룩앤필을 일관성 있게 보여줄 수 있음 </a:t>
            </a:r>
            <a:endParaRPr lang="en-US" altLang="ko-KR"/>
          </a:p>
          <a:p>
            <a:r>
              <a:rPr lang="ko-KR" altLang="en-US"/>
              <a:t>부모 템플릿은 템플릿의 뼈대를 만들어주고 </a:t>
            </a:r>
            <a:r>
              <a:rPr lang="en-US" altLang="ko-KR"/>
              <a:t>{% block %} </a:t>
            </a:r>
            <a:r>
              <a:rPr lang="ko-KR" altLang="en-US"/>
              <a:t>태그를 통해 하위로 상속해줄 부분을 지정해주면</a:t>
            </a:r>
            <a:r>
              <a:rPr lang="en-US" altLang="ko-KR"/>
              <a:t>, </a:t>
            </a:r>
            <a:r>
              <a:rPr lang="ko-KR" altLang="en-US"/>
              <a:t>자식 템플릿은 부모 템플릿의 뼈대를 그대로 재사용하고</a:t>
            </a:r>
            <a:r>
              <a:rPr lang="en-US" altLang="ko-KR"/>
              <a:t>, {% block %} </a:t>
            </a:r>
            <a:r>
              <a:rPr lang="ko-KR" altLang="en-US"/>
              <a:t>부분만 채워주면 됩니다</a:t>
            </a:r>
            <a:r>
              <a:rPr lang="en-US" altLang="ko-KR"/>
              <a:t>. </a:t>
            </a:r>
          </a:p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5E79758-45C7-4279-B29F-7D044ECCCE3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B17FDE-20E4-4723-8476-2F4ACF18D788}" type="slidenum">
              <a:rPr lang="ko-KR" altLang="en-US" smtClean="0"/>
              <a:pPr/>
              <a:t>36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DB0FE75-5A07-4E8B-A5B0-82ABFAACA1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575" y="2715567"/>
            <a:ext cx="3290407" cy="316872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467752F-7C2B-461E-820D-4D566C8F19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2324" y="2715567"/>
            <a:ext cx="2949759" cy="164139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45BBF82-1412-4523-96A0-39A8A6EB3AEF}"/>
              </a:ext>
            </a:extLst>
          </p:cNvPr>
          <p:cNvSpPr txBox="1"/>
          <p:nvPr/>
        </p:nvSpPr>
        <p:spPr>
          <a:xfrm>
            <a:off x="1548870" y="5971812"/>
            <a:ext cx="101181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/>
              <a:t>&lt;</a:t>
            </a:r>
            <a:r>
              <a:rPr lang="ko-KR" altLang="en-US" sz="1000"/>
              <a:t>부모 템플릿</a:t>
            </a:r>
            <a:r>
              <a:rPr lang="en-US" altLang="ko-KR" sz="1000"/>
              <a:t>&gt; </a:t>
            </a:r>
            <a:endParaRPr lang="ko-KR" altLang="en-US" sz="10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30FBC5-3546-4195-B251-2D5BE0F070BC}"/>
              </a:ext>
            </a:extLst>
          </p:cNvPr>
          <p:cNvSpPr txBox="1"/>
          <p:nvPr/>
        </p:nvSpPr>
        <p:spPr>
          <a:xfrm>
            <a:off x="5711296" y="4438025"/>
            <a:ext cx="101181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/>
              <a:t>&lt;</a:t>
            </a:r>
            <a:r>
              <a:rPr lang="ko-KR" altLang="en-US" sz="1000"/>
              <a:t>자식 템플릿</a:t>
            </a:r>
            <a:r>
              <a:rPr lang="en-US" altLang="ko-KR" sz="1000"/>
              <a:t>&gt; </a:t>
            </a:r>
            <a:endParaRPr lang="ko-KR" altLang="en-US" sz="1000"/>
          </a:p>
        </p:txBody>
      </p:sp>
    </p:spTree>
    <p:extLst>
      <p:ext uri="{BB962C8B-B14F-4D97-AF65-F5344CB8AC3E}">
        <p14:creationId xmlns:p14="http://schemas.microsoft.com/office/powerpoint/2010/main" val="39253690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AA29E0-B091-45C7-9C13-196F4CB35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템플릿 상속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E4A8EE1-5293-443C-A9D7-A712DD2204E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0CA77B9-E01E-45D6-9AC9-1F4793197230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/>
              <a:t>결과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ADD3A33-B46C-4F85-911D-71910D9E07D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B17FDE-20E4-4723-8476-2F4ACF18D788}" type="slidenum">
              <a:rPr lang="ko-KR" altLang="en-US" smtClean="0"/>
              <a:pPr/>
              <a:t>37</a:t>
            </a:fld>
            <a:endParaRPr lang="ko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634A6B03-4585-42A8-A939-1B1F594D8856}"/>
              </a:ext>
            </a:extLst>
          </p:cNvPr>
          <p:cNvGrpSpPr/>
          <p:nvPr/>
        </p:nvGrpSpPr>
        <p:grpSpPr>
          <a:xfrm>
            <a:off x="807612" y="1503622"/>
            <a:ext cx="4729122" cy="4074782"/>
            <a:chOff x="782445" y="1562345"/>
            <a:chExt cx="4729122" cy="4074782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6AEFF266-9E4B-42D9-8B9F-B9BEED5444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82445" y="1562345"/>
              <a:ext cx="4729122" cy="2681120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FC0DD6E4-9909-4C78-813B-A57BAF8C6B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2445" y="4226687"/>
              <a:ext cx="4729122" cy="14104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2087383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6193DA-6BE6-4CF0-9456-4CBFF12BD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폼 처리하기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A71E1A2-E985-45E0-9DF3-4451CDDE8CD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3E7579A-4CE5-4A1E-9199-2EDC3FBB86C5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/>
              <a:t>HTTP </a:t>
            </a:r>
            <a:r>
              <a:rPr lang="ko-KR" altLang="en-US"/>
              <a:t>프로토콜 중 폼에서 사용할 수 있는 </a:t>
            </a:r>
            <a:r>
              <a:rPr lang="en-US" altLang="ko-KR"/>
              <a:t>HTTP </a:t>
            </a:r>
            <a:r>
              <a:rPr lang="ko-KR" altLang="en-US"/>
              <a:t>메소드는 </a:t>
            </a:r>
            <a:r>
              <a:rPr lang="en-US" altLang="ko-KR"/>
              <a:t>GET</a:t>
            </a:r>
            <a:r>
              <a:rPr lang="ko-KR" altLang="en-US"/>
              <a:t>과 </a:t>
            </a:r>
            <a:r>
              <a:rPr lang="en-US" altLang="ko-KR"/>
              <a:t>POST</a:t>
            </a:r>
            <a:r>
              <a:rPr lang="ko-KR" altLang="en-US"/>
              <a:t>뿐입니다</a:t>
            </a:r>
            <a:r>
              <a:rPr lang="en-US" altLang="ko-KR"/>
              <a:t>. </a:t>
            </a:r>
          </a:p>
          <a:p>
            <a:r>
              <a:rPr lang="ko-KR" altLang="en-US"/>
              <a:t>서버 시스템의 상태를 바꾸는 요청</a:t>
            </a:r>
            <a:r>
              <a:rPr lang="en-US" altLang="ko-KR"/>
              <a:t>, </a:t>
            </a:r>
            <a:r>
              <a:rPr lang="ko-KR" altLang="en-US"/>
              <a:t>예를 들어 </a:t>
            </a:r>
            <a:r>
              <a:rPr lang="en-US" altLang="ko-KR"/>
              <a:t>DB</a:t>
            </a:r>
            <a:r>
              <a:rPr lang="ko-KR" altLang="en-US"/>
              <a:t>의 내용을 변경하는 요청은 </a:t>
            </a:r>
            <a:r>
              <a:rPr lang="en-US" altLang="ko-KR"/>
              <a:t>POST </a:t>
            </a:r>
            <a:r>
              <a:rPr lang="ko-KR" altLang="en-US"/>
              <a:t>방식 사용</a:t>
            </a:r>
            <a:endParaRPr lang="en-US" altLang="ko-KR"/>
          </a:p>
          <a:p>
            <a:r>
              <a:rPr lang="ko-KR" altLang="en-US"/>
              <a:t>시스템의 상태를 바꾸지 않은 요청에는 </a:t>
            </a:r>
            <a:r>
              <a:rPr lang="en-US" altLang="ko-KR"/>
              <a:t>GET </a:t>
            </a:r>
            <a:r>
              <a:rPr lang="ko-KR" altLang="en-US"/>
              <a:t>방식 사용</a:t>
            </a:r>
            <a:endParaRPr lang="en-US" altLang="ko-KR"/>
          </a:p>
          <a:p>
            <a:r>
              <a:rPr lang="ko-KR" altLang="en-US"/>
              <a:t>장고의 폼 기능 </a:t>
            </a:r>
            <a:endParaRPr lang="en-US" altLang="ko-KR"/>
          </a:p>
          <a:p>
            <a:pPr lvl="1"/>
            <a:r>
              <a:rPr lang="ko-KR" altLang="en-US"/>
              <a:t>장고는 폼 처리를 위하여 다음의 </a:t>
            </a:r>
            <a:r>
              <a:rPr lang="en-US" altLang="ko-KR"/>
              <a:t>3</a:t>
            </a:r>
            <a:r>
              <a:rPr lang="ko-KR" altLang="en-US"/>
              <a:t>가지 기능을 제공합니다</a:t>
            </a:r>
            <a:r>
              <a:rPr lang="en-US" altLang="ko-KR"/>
              <a:t>. </a:t>
            </a:r>
          </a:p>
          <a:p>
            <a:pPr lvl="2"/>
            <a:r>
              <a:rPr lang="ko-KR" altLang="en-US"/>
              <a:t>폼 생성에 필요한 데이터를 폼 클래스로 구조화하기 </a:t>
            </a:r>
            <a:endParaRPr lang="en-US" altLang="ko-KR"/>
          </a:p>
          <a:p>
            <a:pPr lvl="2"/>
            <a:r>
              <a:rPr lang="ko-KR" altLang="en-US"/>
              <a:t>폼 클래스의 데이터를 렌더링하여 </a:t>
            </a:r>
            <a:r>
              <a:rPr lang="en-US" altLang="ko-KR"/>
              <a:t>HTML </a:t>
            </a:r>
            <a:r>
              <a:rPr lang="ko-KR" altLang="en-US"/>
              <a:t>폼 만들기 </a:t>
            </a:r>
            <a:endParaRPr lang="en-US" altLang="ko-KR"/>
          </a:p>
          <a:p>
            <a:pPr lvl="2"/>
            <a:r>
              <a:rPr lang="ko-KR" altLang="en-US"/>
              <a:t>사용자로부터 제출된 폼과 데이터를 수신하고 처리하기 </a:t>
            </a:r>
            <a:endParaRPr lang="en-US" altLang="ko-KR"/>
          </a:p>
          <a:p>
            <a:r>
              <a:rPr lang="ko-KR" altLang="en-US"/>
              <a:t>장고에서 객체를 렌더링할 때는 다음 </a:t>
            </a:r>
            <a:r>
              <a:rPr lang="en-US" altLang="ko-KR"/>
              <a:t>3</a:t>
            </a:r>
            <a:r>
              <a:rPr lang="ko-KR" altLang="en-US"/>
              <a:t>가지 과정이 이뤄집니다</a:t>
            </a:r>
            <a:r>
              <a:rPr lang="en-US" altLang="ko-KR"/>
              <a:t>.</a:t>
            </a:r>
          </a:p>
          <a:p>
            <a:pPr lvl="1"/>
            <a:r>
              <a:rPr lang="ko-KR" altLang="en-US"/>
              <a:t>랜더링할 객체를 뷰로 가져오기</a:t>
            </a:r>
            <a:r>
              <a:rPr lang="en-US" altLang="ko-KR"/>
              <a:t>(</a:t>
            </a:r>
            <a:r>
              <a:rPr lang="ko-KR" altLang="en-US"/>
              <a:t>예를 들어</a:t>
            </a:r>
            <a:r>
              <a:rPr lang="en-US" altLang="ko-KR"/>
              <a:t>, </a:t>
            </a:r>
            <a:r>
              <a:rPr lang="ko-KR" altLang="en-US"/>
              <a:t>데이터베이스로부터 객체를 추출하기</a:t>
            </a:r>
            <a:r>
              <a:rPr lang="en-US" altLang="ko-KR"/>
              <a:t>) </a:t>
            </a:r>
          </a:p>
          <a:p>
            <a:pPr lvl="1"/>
            <a:r>
              <a:rPr lang="ko-KR" altLang="en-US"/>
              <a:t>그 객체를 템플릿 시스템으로 넘겨주기 </a:t>
            </a:r>
            <a:endParaRPr lang="en-US" altLang="ko-KR"/>
          </a:p>
          <a:p>
            <a:pPr lvl="1"/>
            <a:r>
              <a:rPr lang="ko-KR" altLang="en-US"/>
              <a:t>템플릿 문법을 처리해서 </a:t>
            </a:r>
            <a:r>
              <a:rPr lang="en-US" altLang="ko-KR"/>
              <a:t>HTML </a:t>
            </a:r>
            <a:r>
              <a:rPr lang="ko-KR" altLang="en-US"/>
              <a:t>마크업 언어로 변환하기 </a:t>
            </a:r>
            <a:endParaRPr lang="en-US" altLang="ko-KR"/>
          </a:p>
          <a:p>
            <a:r>
              <a:rPr lang="ko-KR" altLang="en-US"/>
              <a:t>데이터가 없는 빈 객체를 렌더링</a:t>
            </a:r>
            <a:endParaRPr lang="en-US" altLang="ko-KR"/>
          </a:p>
          <a:p>
            <a:pPr lvl="1"/>
            <a:r>
              <a:rPr lang="ko-KR" altLang="en-US"/>
              <a:t>폼 객체는 렌더링 이후에 사용자가 데이터를 채우는 것이 보통이므로</a:t>
            </a:r>
            <a:r>
              <a:rPr lang="en-US" altLang="ko-KR"/>
              <a:t>, </a:t>
            </a:r>
            <a:r>
              <a:rPr lang="ko-KR" altLang="en-US"/>
              <a:t>빈 객체를 렌더링하는 일이 자주 발생 </a:t>
            </a:r>
            <a:endParaRPr lang="en-US" altLang="ko-KR"/>
          </a:p>
          <a:p>
            <a:pPr lvl="1"/>
            <a:r>
              <a:rPr lang="ko-KR" altLang="en-US"/>
              <a:t>폼 객체는 보통 뷰 함수에서 생성하는데</a:t>
            </a:r>
            <a:r>
              <a:rPr lang="en-US" altLang="ko-KR"/>
              <a:t>, </a:t>
            </a:r>
            <a:r>
              <a:rPr lang="ko-KR" altLang="en-US"/>
              <a:t>뷰 함수에서 폼 객체를 생성할 때는 데이터 없이 만들 것인지</a:t>
            </a:r>
            <a:r>
              <a:rPr lang="en-US" altLang="ko-KR"/>
              <a:t>, </a:t>
            </a:r>
            <a:r>
              <a:rPr lang="ko-KR" altLang="en-US"/>
              <a:t>아니면 데이터를 채워서 만들 것인지 적절히 구분해서 코딩해야 함 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256A032-CA18-4A09-B974-EF39EE0B8B4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B17FDE-20E4-4723-8476-2F4ACF18D788}" type="slidenum">
              <a:rPr lang="ko-KR" altLang="en-US" smtClean="0"/>
              <a:pPr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64926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0F27DB-48AE-4784-A325-6A724AA93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폼 처리하기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22EC6BF-D6F8-4719-BEAE-6A7AC3C0255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90725A0-0AFE-4A3C-94D9-FE7156B32F67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/>
              <a:t>데이터가 없는 폼</a:t>
            </a:r>
            <a:endParaRPr lang="en-US" altLang="ko-KR"/>
          </a:p>
          <a:p>
            <a:pPr lvl="1"/>
            <a:r>
              <a:rPr lang="en-US" altLang="ko-KR"/>
              <a:t>unbound </a:t>
            </a:r>
            <a:r>
              <a:rPr lang="ko-KR" altLang="en-US"/>
              <a:t>폼 </a:t>
            </a:r>
            <a:endParaRPr lang="en-US" altLang="ko-KR"/>
          </a:p>
          <a:p>
            <a:pPr lvl="1"/>
            <a:r>
              <a:rPr lang="ko-KR" altLang="en-US"/>
              <a:t>언바운드 폼은 렌더링되어 사용자에게 보여질 때 비어있거나 디포트 값으로 채워짐 </a:t>
            </a:r>
            <a:endParaRPr lang="en-US" altLang="ko-KR"/>
          </a:p>
          <a:p>
            <a:r>
              <a:rPr lang="ko-KR" altLang="en-US"/>
              <a:t>데이터가 있는 폼</a:t>
            </a:r>
            <a:endParaRPr lang="en-US" altLang="ko-KR"/>
          </a:p>
          <a:p>
            <a:pPr lvl="1"/>
            <a:r>
              <a:rPr lang="en-US" altLang="ko-KR"/>
              <a:t>bound </a:t>
            </a:r>
            <a:r>
              <a:rPr lang="ko-KR" altLang="en-US"/>
              <a:t>폼은 제출된 데이터를 갖고 있어서 데이터의 유효성 검사를 하는데 사용 </a:t>
            </a:r>
            <a:endParaRPr lang="en-US" altLang="ko-KR"/>
          </a:p>
          <a:p>
            <a:r>
              <a:rPr lang="ko-KR" altLang="en-US"/>
              <a:t>폼 클래스로 폼 생성 </a:t>
            </a:r>
            <a:endParaRPr lang="en-US" altLang="ko-KR"/>
          </a:p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46482CA-98C0-4AA1-A463-4517947BAD4B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B17FDE-20E4-4723-8476-2F4ACF18D788}" type="slidenum">
              <a:rPr lang="ko-KR" altLang="en-US" smtClean="0"/>
              <a:pPr/>
              <a:t>39</a:t>
            </a:fld>
            <a:endParaRPr lang="ko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8DB0204-3FE0-438D-B04F-4E6CD568E939}"/>
              </a:ext>
            </a:extLst>
          </p:cNvPr>
          <p:cNvGrpSpPr/>
          <p:nvPr/>
        </p:nvGrpSpPr>
        <p:grpSpPr>
          <a:xfrm>
            <a:off x="1626199" y="3082290"/>
            <a:ext cx="5605110" cy="1133564"/>
            <a:chOff x="1626199" y="3082290"/>
            <a:chExt cx="5605110" cy="1133564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4EF11E05-AA6A-4360-A1DE-437F82F76E4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53575" y="3082290"/>
              <a:ext cx="5477734" cy="953507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766EACCC-08AD-42A6-80B3-F2E66CE6C2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26199" y="3855740"/>
              <a:ext cx="1293170" cy="360114"/>
            </a:xfrm>
            <a:prstGeom prst="rect">
              <a:avLst/>
            </a:prstGeom>
          </p:spPr>
        </p:pic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80E54603-BEC7-4E56-ADE8-FB26D409EC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641" y="4989304"/>
            <a:ext cx="5358519" cy="86145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FFEE4A6-5B10-4A5A-9683-6CB5D4BD7432}"/>
              </a:ext>
            </a:extLst>
          </p:cNvPr>
          <p:cNvSpPr txBox="1"/>
          <p:nvPr/>
        </p:nvSpPr>
        <p:spPr>
          <a:xfrm>
            <a:off x="607983" y="4183429"/>
            <a:ext cx="799470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100"/>
              <a:t>POST </a:t>
            </a:r>
            <a:r>
              <a:rPr lang="ko-KR" altLang="en-US" sz="1100"/>
              <a:t>방식을 이용해서 폼 데이터를 </a:t>
            </a:r>
            <a:r>
              <a:rPr lang="en-US" altLang="ko-KR" sz="1100"/>
              <a:t>URL /your-name</a:t>
            </a:r>
            <a:r>
              <a:rPr lang="ko-KR" altLang="en-US" sz="1100"/>
              <a:t>으로 전송 요청 </a:t>
            </a:r>
            <a:endParaRPr lang="en-US" altLang="ko-KR" sz="110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100"/>
              <a:t>{{ current_name }} </a:t>
            </a:r>
            <a:r>
              <a:rPr lang="ko-KR" altLang="en-US" sz="1100"/>
              <a:t>템플릿 변수는 템플릿 렌더링을 요청하는 뷰에서 그 변수값을 지정해줄 것</a:t>
            </a:r>
            <a:endParaRPr lang="en-US" altLang="ko-KR" sz="110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/>
              <a:t>폼이 제출되면 </a:t>
            </a:r>
            <a:r>
              <a:rPr lang="en-US" altLang="ko-KR" sz="1100"/>
              <a:t>POST </a:t>
            </a:r>
            <a:r>
              <a:rPr lang="ko-KR" altLang="en-US" sz="1100"/>
              <a:t>요청에 폼 데이터가 담겨서 서버로 전송  </a:t>
            </a:r>
            <a:endParaRPr lang="en-US" altLang="ko-KR" sz="110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100"/>
              <a:t>CharField </a:t>
            </a:r>
            <a:r>
              <a:rPr lang="ko-KR" altLang="en-US" sz="1100"/>
              <a:t>타입은 </a:t>
            </a:r>
            <a:r>
              <a:rPr lang="en-US" altLang="ko-KR" sz="1100"/>
              <a:t>TextInput </a:t>
            </a:r>
            <a:r>
              <a:rPr lang="ko-KR" altLang="en-US" sz="1100"/>
              <a:t>위젯이 디폴트 위젯이며</a:t>
            </a:r>
            <a:r>
              <a:rPr lang="en-US" altLang="ko-KR" sz="1100"/>
              <a:t>, HTML &lt;input type='text'&gt;</a:t>
            </a:r>
            <a:r>
              <a:rPr lang="ko-KR" altLang="en-US" sz="1100"/>
              <a:t>로 변환된다</a:t>
            </a:r>
            <a:r>
              <a:rPr lang="en-US" altLang="ko-KR" sz="1100"/>
              <a:t>. </a:t>
            </a:r>
            <a:endParaRPr lang="ko-KR" altLang="en-US" sz="110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26B40C5-43F1-44B5-82B7-B6261D05AC21}"/>
              </a:ext>
            </a:extLst>
          </p:cNvPr>
          <p:cNvSpPr/>
          <p:nvPr/>
        </p:nvSpPr>
        <p:spPr>
          <a:xfrm>
            <a:off x="4424529" y="5555993"/>
            <a:ext cx="1040192" cy="255068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A974443-F6E0-403C-B169-D66F816E3BEA}"/>
              </a:ext>
            </a:extLst>
          </p:cNvPr>
          <p:cNvSpPr txBox="1"/>
          <p:nvPr/>
        </p:nvSpPr>
        <p:spPr>
          <a:xfrm>
            <a:off x="6120489" y="5582161"/>
            <a:ext cx="26139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100"/>
              <a:t>100</a:t>
            </a:r>
            <a:r>
              <a:rPr lang="ko-KR" altLang="en-US" sz="1100"/>
              <a:t>글자 이상 입력하는 것을 방지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89A85A2D-648D-4408-B59B-BCD2A220FD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8641" y="5926624"/>
            <a:ext cx="5201784" cy="53390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46DDD98-4B2C-43B1-BEBC-1E5BCDE231A0}"/>
              </a:ext>
            </a:extLst>
          </p:cNvPr>
          <p:cNvSpPr txBox="1"/>
          <p:nvPr/>
        </p:nvSpPr>
        <p:spPr>
          <a:xfrm>
            <a:off x="2540602" y="6530817"/>
            <a:ext cx="26139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/>
              <a:t>&lt;</a:t>
            </a:r>
            <a:r>
              <a:rPr lang="ko-KR" altLang="en-US" sz="1100"/>
              <a:t>렌더링 결과</a:t>
            </a:r>
            <a:r>
              <a:rPr lang="en-US" altLang="ko-KR" sz="1100"/>
              <a:t>&gt;</a:t>
            </a:r>
            <a:endParaRPr lang="ko-KR" altLang="en-US" sz="1100"/>
          </a:p>
        </p:txBody>
      </p:sp>
    </p:spTree>
    <p:extLst>
      <p:ext uri="{BB962C8B-B14F-4D97-AF65-F5344CB8AC3E}">
        <p14:creationId xmlns:p14="http://schemas.microsoft.com/office/powerpoint/2010/main" val="31616650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233551-1AD7-4F15-AE04-2B69E2540C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Model</a:t>
            </a:r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7E37B92-3E6F-4B1D-BBF8-8A29E1D574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C740A73-9EAB-455B-835B-ED55BED0E609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/>
              <a:t>모델이란 사용될 데이터에 대한 정의를 담고 있는 장고의 클래스입니다</a:t>
            </a:r>
            <a:r>
              <a:rPr lang="en-US" altLang="ko-KR"/>
              <a:t>.</a:t>
            </a:r>
          </a:p>
          <a:p>
            <a:r>
              <a:rPr lang="ko-KR" altLang="en-US"/>
              <a:t>장고는 </a:t>
            </a:r>
            <a:r>
              <a:rPr lang="en-US" altLang="ko-KR"/>
              <a:t>ORM </a:t>
            </a:r>
            <a:r>
              <a:rPr lang="ko-KR" altLang="en-US"/>
              <a:t>기법을 사용하여 애클리케이션에서 사용할 데이터베이스를 클래스로 매팅해서 코딩할 수 있습니다</a:t>
            </a:r>
            <a:r>
              <a:rPr lang="en-US" altLang="ko-KR"/>
              <a:t>. </a:t>
            </a:r>
            <a:r>
              <a:rPr lang="ko-KR" altLang="en-US"/>
              <a:t>즉 하나의 모델 클래스는 하나의 테이블에 매핑되고</a:t>
            </a:r>
            <a:r>
              <a:rPr lang="en-US" altLang="ko-KR"/>
              <a:t>, </a:t>
            </a:r>
            <a:r>
              <a:rPr lang="ko-KR" altLang="en-US"/>
              <a:t>모델 클래스의 속성은 테이블의 컬럼에 매핑됩니다</a:t>
            </a:r>
            <a:r>
              <a:rPr lang="en-US" altLang="ko-KR"/>
              <a:t>.  </a:t>
            </a:r>
          </a:p>
          <a:p>
            <a:r>
              <a:rPr lang="en-US" altLang="ko-KR"/>
              <a:t>ORM</a:t>
            </a:r>
            <a:r>
              <a:rPr lang="ko-KR" altLang="en-US"/>
              <a:t>이란</a:t>
            </a:r>
            <a:r>
              <a:rPr lang="en-US" altLang="ko-KR"/>
              <a:t>?</a:t>
            </a:r>
          </a:p>
          <a:p>
            <a:pPr lvl="1"/>
            <a:r>
              <a:rPr lang="en-US" altLang="ko-KR"/>
              <a:t>Object Relational Mapping</a:t>
            </a:r>
            <a:r>
              <a:rPr lang="ko-KR" altLang="en-US"/>
              <a:t>은 쉽게 표현하면 객체와 관계형 데이터베이스를 연결해주는 역할을 합니다</a:t>
            </a:r>
            <a:r>
              <a:rPr lang="en-US" altLang="ko-KR"/>
              <a:t>. </a:t>
            </a:r>
          </a:p>
          <a:p>
            <a:pPr lvl="1"/>
            <a:r>
              <a:rPr lang="ko-KR" altLang="en-US"/>
              <a:t>직접 </a:t>
            </a:r>
            <a:r>
              <a:rPr lang="en-US" altLang="ko-KR"/>
              <a:t>SQL </a:t>
            </a:r>
            <a:r>
              <a:rPr lang="ko-KR" altLang="en-US"/>
              <a:t>언어를 사용해 데이터를 요청할 필요 없이 객체를 사용해 데이터를 처리할 수 있습니다</a:t>
            </a:r>
            <a:r>
              <a:rPr lang="en-US" altLang="ko-KR"/>
              <a:t>. </a:t>
            </a:r>
          </a:p>
          <a:p>
            <a:pPr lvl="1"/>
            <a:r>
              <a:rPr lang="ko-KR" altLang="en-US"/>
              <a:t>객체를 대상으로 필요한 작업을 진행하면</a:t>
            </a:r>
            <a:r>
              <a:rPr lang="en-US" altLang="ko-KR"/>
              <a:t>, ORM</a:t>
            </a:r>
            <a:r>
              <a:rPr lang="ko-KR" altLang="en-US"/>
              <a:t>이 자동으로 적절한 </a:t>
            </a:r>
            <a:r>
              <a:rPr lang="en-US" altLang="ko-KR"/>
              <a:t>SQL </a:t>
            </a:r>
            <a:r>
              <a:rPr lang="ko-KR" altLang="en-US"/>
              <a:t>구문이나 데이터베이스 </a:t>
            </a:r>
            <a:r>
              <a:rPr lang="en-US" altLang="ko-KR"/>
              <a:t>API</a:t>
            </a:r>
            <a:r>
              <a:rPr lang="ko-KR" altLang="en-US"/>
              <a:t>를 호출해서 처리합니다</a:t>
            </a:r>
            <a:r>
              <a:rPr lang="en-US" altLang="ko-KR"/>
              <a:t>.</a:t>
            </a:r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marL="300037" indent="-285750"/>
            <a:r>
              <a:rPr lang="en-US" altLang="ko-KR"/>
              <a:t>Models.py</a:t>
            </a:r>
          </a:p>
          <a:p>
            <a:pPr marL="628650" lvl="1" indent="-285750"/>
            <a:r>
              <a:rPr lang="en-US" altLang="ko-KR"/>
              <a:t>Models</a:t>
            </a:r>
            <a:r>
              <a:rPr lang="ko-KR" altLang="en-US"/>
              <a:t>에서 설정한 객체들이 </a:t>
            </a:r>
            <a:r>
              <a:rPr lang="en-US" altLang="ko-KR"/>
              <a:t>ORM</a:t>
            </a:r>
            <a:r>
              <a:rPr lang="ko-KR" altLang="en-US"/>
              <a:t>로 인해서 </a:t>
            </a:r>
            <a:r>
              <a:rPr lang="en-US" altLang="ko-KR"/>
              <a:t>DB</a:t>
            </a:r>
            <a:r>
              <a:rPr lang="ko-KR" altLang="en-US"/>
              <a:t>에 자동으로 매핑이 됩니다</a:t>
            </a:r>
            <a:r>
              <a:rPr lang="en-US" altLang="ko-KR"/>
              <a:t>. 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C8D1B63-A433-4D95-9248-4030293BFE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9008" y="3607681"/>
            <a:ext cx="3562508" cy="101688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BE1EE2C-7145-4D84-ADF5-92EB8FC5C0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4274" y="3743325"/>
            <a:ext cx="2964692" cy="898201"/>
          </a:xfrm>
          <a:prstGeom prst="rect">
            <a:avLst/>
          </a:prstGeom>
        </p:spPr>
      </p:pic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EF2C7741-5359-40B4-9C6E-971694EF211C}"/>
              </a:ext>
            </a:extLst>
          </p:cNvPr>
          <p:cNvCxnSpPr>
            <a:cxnSpLocks/>
          </p:cNvCxnSpPr>
          <p:nvPr/>
        </p:nvCxnSpPr>
        <p:spPr>
          <a:xfrm flipV="1">
            <a:off x="4296711" y="4116123"/>
            <a:ext cx="929630" cy="17579"/>
          </a:xfrm>
          <a:prstGeom prst="straightConnector1">
            <a:avLst/>
          </a:prstGeom>
          <a:ln w="11430">
            <a:solidFill>
              <a:schemeClr val="tx1">
                <a:lumMod val="85000"/>
                <a:lumOff val="15000"/>
              </a:schemeClr>
            </a:solidFill>
            <a:tailEnd type="triangle"/>
          </a:ln>
          <a:effectLst>
            <a:outerShdw blurRad="12700" algn="ctr" rotWithShape="0">
              <a:prstClr val="black"/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722655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9AFDD2-B7EC-44A9-BAFD-142F7FEB45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뷰에서 폼 클래스 처리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F279FFB-6CCA-4B00-AAB8-D4FF2AA4327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0E79708-414D-485E-BB2D-4E6B312727CF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/>
              <a:t>폼을 처리하는 뷰는 </a:t>
            </a:r>
            <a:r>
              <a:rPr lang="en-US" altLang="ko-KR"/>
              <a:t>2</a:t>
            </a:r>
            <a:r>
              <a:rPr lang="ko-KR" altLang="en-US"/>
              <a:t>개가 필요</a:t>
            </a:r>
            <a:r>
              <a:rPr lang="en-US" altLang="ko-KR"/>
              <a:t>. </a:t>
            </a:r>
            <a:r>
              <a:rPr lang="ko-KR" altLang="en-US"/>
              <a:t>하나는 폼을 보여주는 뷰</a:t>
            </a:r>
            <a:r>
              <a:rPr lang="en-US" altLang="ko-KR"/>
              <a:t>, </a:t>
            </a:r>
            <a:r>
              <a:rPr lang="ko-KR" altLang="en-US"/>
              <a:t>다른 하나는 제출된 폼을 처리하는 뷰 </a:t>
            </a:r>
            <a:endParaRPr lang="en-US" altLang="ko-KR"/>
          </a:p>
          <a:p>
            <a:r>
              <a:rPr lang="en-US" altLang="ko-KR"/>
              <a:t>GET </a:t>
            </a:r>
            <a:r>
              <a:rPr lang="ko-KR" altLang="en-US"/>
              <a:t>방식으로 요청을 받을 경우 사용자에게 처음으로 폼을 보여주도록 처리</a:t>
            </a:r>
            <a:endParaRPr lang="en-US" altLang="ko-KR"/>
          </a:p>
          <a:p>
            <a:r>
              <a:rPr lang="en-US" altLang="ko-KR"/>
              <a:t>POST </a:t>
            </a:r>
            <a:r>
              <a:rPr lang="ko-KR" altLang="en-US"/>
              <a:t>방식으로 요청을 받을 경우에는 데이터가 담긴 제출된 폼으로 간주하여 처리 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DBB2CD-85A5-4E61-A906-F49EA737BDA2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B17FDE-20E4-4723-8476-2F4ACF18D788}" type="slidenum">
              <a:rPr lang="ko-KR" altLang="en-US" smtClean="0"/>
              <a:pPr/>
              <a:t>40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60C28F1-ADCC-4AE1-B10F-4CD89AD3E0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54128"/>
            <a:ext cx="4866972" cy="369844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384502A-8491-40E6-9D18-81C00B6065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6972" y="3514584"/>
            <a:ext cx="4217910" cy="263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87601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78736D-52AA-44E0-A30C-10BB62A84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클래스형 뷰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6C896DE-1DF4-45F8-8526-6B165DA8377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0D5F375-F244-4668-AB09-1CA110C62261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/>
              <a:t>뷰는 요청을 받아서 응답을 반환해주는 호출 가능한 객체</a:t>
            </a:r>
            <a:r>
              <a:rPr lang="en-US" altLang="ko-KR"/>
              <a:t>(callback)</a:t>
            </a:r>
            <a:r>
              <a:rPr lang="ko-KR" altLang="en-US"/>
              <a:t>입니다</a:t>
            </a:r>
            <a:r>
              <a:rPr lang="en-US" altLang="ko-KR"/>
              <a:t>. </a:t>
            </a:r>
          </a:p>
          <a:p>
            <a:r>
              <a:rPr lang="ko-KR" altLang="en-US"/>
              <a:t>장고에서는 뷰를 함수로도 작성할 수 있고</a:t>
            </a:r>
            <a:r>
              <a:rPr lang="en-US" altLang="ko-KR"/>
              <a:t>, </a:t>
            </a:r>
            <a:r>
              <a:rPr lang="ko-KR" altLang="en-US"/>
              <a:t>클래스로도 작성할 수 있습니다</a:t>
            </a:r>
            <a:r>
              <a:rPr lang="en-US" altLang="ko-KR"/>
              <a:t>. </a:t>
            </a:r>
          </a:p>
          <a:p>
            <a:r>
              <a:rPr lang="ko-KR" altLang="en-US"/>
              <a:t>함수형 뷰보다 클래스형 뷰가 장점이 많습니다</a:t>
            </a:r>
            <a:r>
              <a:rPr lang="en-US" altLang="ko-KR"/>
              <a:t>. </a:t>
            </a:r>
          </a:p>
          <a:p>
            <a:pPr lvl="1"/>
            <a:r>
              <a:rPr lang="ko-KR" altLang="en-US"/>
              <a:t>클래스형 뷰를 사용하면 상속과 믹스인 기능을 사용해서 코드를 재사용할 수 있음</a:t>
            </a:r>
            <a:endParaRPr lang="en-US" altLang="ko-KR"/>
          </a:p>
          <a:p>
            <a:pPr lvl="1"/>
            <a:r>
              <a:rPr lang="ko-KR" altLang="en-US"/>
              <a:t>뷰를 체계적으로 구성할 수도 있음 </a:t>
            </a:r>
            <a:endParaRPr lang="en-US" altLang="ko-KR"/>
          </a:p>
          <a:p>
            <a:pPr lvl="1"/>
            <a:r>
              <a:rPr lang="ko-KR" altLang="en-US"/>
              <a:t>살펴보게 될 제네릭 뷰 역시 클래스형 뷰로 작성되어 있습니다</a:t>
            </a:r>
            <a:r>
              <a:rPr lang="en-US" altLang="ko-KR"/>
              <a:t>. </a:t>
            </a:r>
          </a:p>
          <a:p>
            <a:r>
              <a:rPr lang="ko-KR" altLang="en-US"/>
              <a:t>간단한 경우에는 함수형 뷰로 신속하게 개발하는 것도 하나의 방법이지만</a:t>
            </a:r>
            <a:r>
              <a:rPr lang="en-US" altLang="ko-KR"/>
              <a:t>, </a:t>
            </a:r>
            <a:r>
              <a:rPr lang="ko-KR" altLang="en-US"/>
              <a:t>로직이 복잡해지고 프로젝트가 커질수록 클래스형 뷰의 장점이 효과를 발휘할 것입니다</a:t>
            </a:r>
            <a:r>
              <a:rPr lang="en-US" altLang="ko-KR"/>
              <a:t>. </a:t>
            </a:r>
          </a:p>
          <a:p>
            <a:r>
              <a:rPr lang="ko-KR" altLang="en-US"/>
              <a:t>장고를 계속 사용하다 보면 클래스형 뷰를 휠씬 많이 접하게 될 것입니다</a:t>
            </a:r>
            <a:r>
              <a:rPr lang="en-US" altLang="ko-KR"/>
              <a:t>. 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25BCD3E-D255-4CE7-AD81-E5E06AE8B1E0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B17FDE-20E4-4723-8476-2F4ACF18D788}" type="slidenum">
              <a:rPr lang="ko-KR" altLang="en-US" smtClean="0"/>
              <a:pPr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278032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7B9B16-BC17-4C55-8789-16D1184D08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클래스형 뷰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E1FE19D-D9FA-44B5-B8DA-BBC6BFC040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603B6C2-C97B-440D-B0A2-8843DE8709DD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/>
              <a:t>URLconf</a:t>
            </a:r>
            <a:r>
              <a:rPr lang="ko-KR" altLang="en-US"/>
              <a:t>에서 함수형 뷰가 아니라 클래스형 뷰를 사용한다는 점을 표시해야 함</a:t>
            </a:r>
            <a:endParaRPr lang="en-US" altLang="ko-KR"/>
          </a:p>
          <a:p>
            <a:r>
              <a:rPr lang="ko-KR" altLang="en-US"/>
              <a:t>클래스형 뷰는 클래스로 진입하기 위한 </a:t>
            </a:r>
            <a:r>
              <a:rPr lang="en-US" altLang="ko-KR"/>
              <a:t>as_view() </a:t>
            </a:r>
            <a:r>
              <a:rPr lang="ko-KR" altLang="en-US"/>
              <a:t>클래스 메소드를 제공 </a:t>
            </a:r>
            <a:endParaRPr lang="en-US" altLang="ko-KR"/>
          </a:p>
          <a:p>
            <a:pPr lvl="1"/>
            <a:r>
              <a:rPr lang="ko-KR" altLang="en-US"/>
              <a:t>이 메소드를 진입 메소드라고 함 </a:t>
            </a:r>
            <a:endParaRPr lang="en-US" altLang="ko-KR"/>
          </a:p>
          <a:p>
            <a:r>
              <a:rPr lang="en-US" altLang="ko-KR"/>
              <a:t>as_view()</a:t>
            </a:r>
            <a:r>
              <a:rPr lang="ko-KR" altLang="en-US"/>
              <a:t> 진입 메소드의 역할은 클래스의 인스턴스를 생성하고</a:t>
            </a:r>
            <a:r>
              <a:rPr lang="en-US" altLang="ko-KR"/>
              <a:t>, </a:t>
            </a:r>
            <a:r>
              <a:rPr lang="ko-KR" altLang="en-US"/>
              <a:t>그 인스턴스의 </a:t>
            </a:r>
            <a:r>
              <a:rPr lang="en-US" altLang="ko-KR"/>
              <a:t>dispatch() </a:t>
            </a:r>
            <a:r>
              <a:rPr lang="ko-KR" altLang="en-US"/>
              <a:t>메소드를 호출 </a:t>
            </a:r>
            <a:endParaRPr lang="en-US" altLang="ko-KR"/>
          </a:p>
          <a:p>
            <a:r>
              <a:rPr lang="en-US" altLang="ko-KR"/>
              <a:t>dispatch() </a:t>
            </a:r>
            <a:r>
              <a:rPr lang="ko-KR" altLang="en-US"/>
              <a:t>메소드는 요청을 검사해서</a:t>
            </a:r>
            <a:r>
              <a:rPr lang="en-US" altLang="ko-KR"/>
              <a:t> GET, POST </a:t>
            </a:r>
            <a:r>
              <a:rPr lang="ko-KR" altLang="en-US"/>
              <a:t>등의 어떤 </a:t>
            </a:r>
            <a:r>
              <a:rPr lang="en-US" altLang="ko-KR"/>
              <a:t>HTTP </a:t>
            </a:r>
            <a:r>
              <a:rPr lang="ko-KR" altLang="en-US"/>
              <a:t>메소드로 요청되었는지를 알아낸 다음</a:t>
            </a:r>
            <a:r>
              <a:rPr lang="en-US" altLang="ko-KR"/>
              <a:t>, </a:t>
            </a:r>
            <a:r>
              <a:rPr lang="ko-KR" altLang="en-US"/>
              <a:t>인스턴스 내에서 해당 이름을 갖는 메소드로 요청을 중계</a:t>
            </a:r>
            <a:endParaRPr lang="en-US" altLang="ko-KR"/>
          </a:p>
          <a:p>
            <a:r>
              <a:rPr lang="ko-KR" altLang="en-US"/>
              <a:t>만약 해당 메소드가 정의되어 있지 않으면 </a:t>
            </a:r>
            <a:r>
              <a:rPr lang="en-US" altLang="ko-KR"/>
              <a:t>HttpResposeNotAllowed </a:t>
            </a:r>
            <a:r>
              <a:rPr lang="ko-KR" altLang="en-US"/>
              <a:t>익셉션을 발생 </a:t>
            </a:r>
            <a:endParaRPr lang="en-US" altLang="ko-KR"/>
          </a:p>
          <a:p>
            <a:r>
              <a:rPr lang="en-US" altLang="ko-KR"/>
              <a:t>MyView</a:t>
            </a:r>
            <a:r>
              <a:rPr lang="ko-KR" altLang="en-US"/>
              <a:t> 클래스 </a:t>
            </a:r>
            <a:endParaRPr lang="en-US" altLang="ko-KR"/>
          </a:p>
          <a:p>
            <a:pPr lvl="1"/>
            <a:r>
              <a:rPr lang="en-US" altLang="ko-KR"/>
              <a:t>as_view()</a:t>
            </a:r>
            <a:r>
              <a:rPr lang="ko-KR" altLang="en-US"/>
              <a:t>라는 메소드는 기본적으로 제공하므로 정의하지 않아도 됨 </a:t>
            </a:r>
            <a:endParaRPr lang="en-US" altLang="ko-KR"/>
          </a:p>
          <a:p>
            <a:pPr lvl="1"/>
            <a:r>
              <a:rPr lang="en-US" altLang="ko-KR"/>
              <a:t>dispatch() </a:t>
            </a:r>
            <a:r>
              <a:rPr lang="ko-KR" altLang="en-US"/>
              <a:t>메소드 역시 명시적으로 정의해주지 않더라도 장고에서 기본적으로 제공 </a:t>
            </a:r>
            <a:endParaRPr lang="en-US" altLang="ko-KR"/>
          </a:p>
          <a:p>
            <a:pPr lvl="1"/>
            <a:r>
              <a:rPr lang="en-US" altLang="ko-KR"/>
              <a:t>View</a:t>
            </a:r>
            <a:r>
              <a:rPr lang="ko-KR" altLang="en-US"/>
              <a:t>를 상속받아 사용하기 때문에 </a:t>
            </a:r>
            <a:r>
              <a:rPr lang="en-US" altLang="ko-KR"/>
              <a:t>View </a:t>
            </a:r>
            <a:r>
              <a:rPr lang="ko-KR" altLang="en-US"/>
              <a:t>클래스에 </a:t>
            </a:r>
            <a:r>
              <a:rPr lang="en-US" altLang="ko-KR"/>
              <a:t>as_view()</a:t>
            </a:r>
            <a:r>
              <a:rPr lang="ko-KR" altLang="en-US"/>
              <a:t>와 </a:t>
            </a:r>
            <a:r>
              <a:rPr lang="en-US" altLang="ko-KR"/>
              <a:t>dispatch()</a:t>
            </a:r>
            <a:r>
              <a:rPr lang="ko-KR" altLang="en-US"/>
              <a:t>가 정의</a:t>
            </a:r>
            <a:endParaRPr lang="en-US" altLang="ko-KR"/>
          </a:p>
          <a:p>
            <a:pPr lvl="1"/>
            <a:endParaRPr lang="en-US" altLang="ko-KR"/>
          </a:p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982119F-BCFE-4E05-A270-F85D45F1F9B1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B17FDE-20E4-4723-8476-2F4ACF18D788}" type="slidenum">
              <a:rPr lang="ko-KR" altLang="en-US" smtClean="0"/>
              <a:pPr/>
              <a:t>42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8B15F56-8D2E-4D2A-A776-BF51566510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2662" y="992692"/>
            <a:ext cx="2455810" cy="116998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C24F3EA-C0EC-47C1-98D6-C0A38A2EE2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5162" y="3877549"/>
            <a:ext cx="2743310" cy="1499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22236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8107A8-7D5D-4283-92E0-58974B30A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클래스형 뷰의 장점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1876496-2846-4108-BD6A-388DAC64D4E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2E5D00B-28DE-4423-B7AC-AE7C37BA7EFB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/>
              <a:t>클래스형 뷰의 장점 </a:t>
            </a:r>
            <a:r>
              <a:rPr lang="en-US" altLang="ko-KR"/>
              <a:t>2</a:t>
            </a:r>
            <a:r>
              <a:rPr lang="ko-KR" altLang="en-US"/>
              <a:t>가지 </a:t>
            </a:r>
            <a:endParaRPr lang="en-US" altLang="ko-KR"/>
          </a:p>
          <a:p>
            <a:pPr lvl="1"/>
            <a:r>
              <a:rPr lang="en-US" altLang="ko-KR"/>
              <a:t>GET, POST </a:t>
            </a:r>
            <a:r>
              <a:rPr lang="ko-KR" altLang="en-US"/>
              <a:t>등의 </a:t>
            </a:r>
            <a:r>
              <a:rPr lang="en-US" altLang="ko-KR"/>
              <a:t>HTTP </a:t>
            </a:r>
            <a:r>
              <a:rPr lang="ko-KR" altLang="en-US"/>
              <a:t>메소드에 따른 처리 기능을 코딩할 때</a:t>
            </a:r>
            <a:r>
              <a:rPr lang="en-US" altLang="ko-KR"/>
              <a:t>, IF </a:t>
            </a:r>
            <a:r>
              <a:rPr lang="ko-KR" altLang="en-US"/>
              <a:t>함수를 사용하지 않고 메소드명으로 구분할 수 있으므로 코드의 구조가 깔끔해짐 </a:t>
            </a:r>
            <a:endParaRPr lang="en-US" altLang="ko-KR"/>
          </a:p>
          <a:p>
            <a:pPr lvl="1"/>
            <a:r>
              <a:rPr lang="ko-KR" altLang="en-US"/>
              <a:t>다중 상속과 같은 객체 지향 기술이 가능하므로</a:t>
            </a:r>
            <a:r>
              <a:rPr lang="en-US" altLang="ko-KR"/>
              <a:t>, </a:t>
            </a:r>
            <a:r>
              <a:rPr lang="ko-KR" altLang="en-US"/>
              <a:t>클래스형 제네릭 뷰 및 믹스인 클래스 등을 사용할 수 있고</a:t>
            </a:r>
            <a:r>
              <a:rPr lang="en-US" altLang="ko-KR"/>
              <a:t>, </a:t>
            </a:r>
            <a:r>
              <a:rPr lang="ko-KR" altLang="en-US"/>
              <a:t>이는 코드의 재사용성이나 개발 생산성을 획기적으로 높여줌 </a:t>
            </a:r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r>
              <a:rPr lang="ko-KR" altLang="en-US"/>
              <a:t>클래스형 뷰에서는 </a:t>
            </a:r>
            <a:r>
              <a:rPr lang="en-US" altLang="ko-KR"/>
              <a:t>HTTP </a:t>
            </a:r>
            <a:r>
              <a:rPr lang="ko-KR" altLang="en-US"/>
              <a:t>메소드 이름으로 클래스 내에 메소드를 정의</a:t>
            </a:r>
            <a:endParaRPr lang="en-US" altLang="ko-KR"/>
          </a:p>
          <a:p>
            <a:pPr lvl="1"/>
            <a:r>
              <a:rPr lang="ko-KR" altLang="en-US"/>
              <a:t>단 소문자로 해야함 </a:t>
            </a:r>
            <a:endParaRPr lang="en-US" altLang="ko-KR"/>
          </a:p>
          <a:p>
            <a:r>
              <a:rPr lang="ko-KR" altLang="en-US"/>
              <a:t>함수형은 </a:t>
            </a:r>
            <a:r>
              <a:rPr lang="en-US" altLang="ko-KR"/>
              <a:t>IF</a:t>
            </a:r>
            <a:r>
              <a:rPr lang="ko-KR" altLang="en-US"/>
              <a:t>로 구분 </a:t>
            </a:r>
            <a:endParaRPr lang="en-US" altLang="ko-KR"/>
          </a:p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FA1F398-75C3-47F5-B2B8-996ADC758D1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B17FDE-20E4-4723-8476-2F4ACF18D788}" type="slidenum">
              <a:rPr lang="ko-KR" altLang="en-US" smtClean="0"/>
              <a:pPr/>
              <a:t>43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F4DBD40-933B-4A9D-B3BA-C1ABDD6EB7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1786" y="2651491"/>
            <a:ext cx="2663260" cy="123017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BAFA727-FA17-4C59-95F4-309545A104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2099" y="2651491"/>
            <a:ext cx="2663260" cy="1486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74972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923097-665E-4CCF-8407-2638442AB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상속 기능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453B11E-167A-4E49-BB61-3082098F1F4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944E043-ED2A-45C2-96D8-1B1266B962B0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/>
              <a:t>제네릭 뷰</a:t>
            </a:r>
            <a:endParaRPr lang="en-US" altLang="ko-KR"/>
          </a:p>
          <a:p>
            <a:pPr lvl="1"/>
            <a:r>
              <a:rPr lang="ko-KR" altLang="en-US"/>
              <a:t>뷰 개발 과정에서 공통적으로 사용할 수 있는 기능들을 추상화하고</a:t>
            </a:r>
            <a:r>
              <a:rPr lang="en-US" altLang="ko-KR"/>
              <a:t>, </a:t>
            </a:r>
            <a:r>
              <a:rPr lang="ko-KR" altLang="en-US"/>
              <a:t>이를 장고에서 미리 만들어 기본적으로 제공해주는 클래스형 뷰 </a:t>
            </a:r>
            <a:endParaRPr lang="en-US" altLang="ko-KR"/>
          </a:p>
          <a:p>
            <a:r>
              <a:rPr lang="ko-KR" altLang="en-US"/>
              <a:t>웹을 개발하면 공통적으로 반복되는 과정이 많이 발생하는데</a:t>
            </a:r>
            <a:r>
              <a:rPr lang="en-US" altLang="ko-KR"/>
              <a:t>, </a:t>
            </a:r>
            <a:r>
              <a:rPr lang="ko-KR" altLang="en-US"/>
              <a:t>장고에서는 특히 모델</a:t>
            </a:r>
            <a:r>
              <a:rPr lang="en-US" altLang="ko-KR"/>
              <a:t>, </a:t>
            </a:r>
            <a:r>
              <a:rPr lang="ko-KR" altLang="en-US"/>
              <a:t>뷰</a:t>
            </a:r>
            <a:r>
              <a:rPr lang="en-US" altLang="ko-KR"/>
              <a:t>, </a:t>
            </a:r>
            <a:r>
              <a:rPr lang="ko-KR" altLang="en-US"/>
              <a:t>템플릿 개발 과정에서의 이러한 단순 반복 작업을 많이 없애주었는데</a:t>
            </a:r>
            <a:r>
              <a:rPr lang="en-US" altLang="ko-KR"/>
              <a:t>, </a:t>
            </a:r>
            <a:r>
              <a:rPr lang="ko-KR" altLang="en-US"/>
              <a:t>제네릭 뷰가 뷰 개발 과정에서 개발자의 단순 반복 작업을 덜어주는 기능 </a:t>
            </a:r>
            <a:endParaRPr lang="en-US" altLang="ko-KR"/>
          </a:p>
          <a:p>
            <a:r>
              <a:rPr lang="ko-KR" altLang="en-US"/>
              <a:t>우리의 로직에 따라 클래스형 뷰를 작성할 때는 제네릭 뷰를 상속받아서 작성하는 것이 대부분임 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BC6EF06-9C7E-466A-A8AE-2AF758C545B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B17FDE-20E4-4723-8476-2F4ACF18D788}" type="slidenum">
              <a:rPr lang="ko-KR" altLang="en-US" smtClean="0"/>
              <a:pPr/>
              <a:t>44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F3D3E9E-C8DA-4373-905F-A715636F68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494" y="3429000"/>
            <a:ext cx="4261067" cy="3058649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0F10327C-AFA2-4682-A2FC-8E976FCBFAB0}"/>
              </a:ext>
            </a:extLst>
          </p:cNvPr>
          <p:cNvSpPr/>
          <p:nvPr/>
        </p:nvSpPr>
        <p:spPr>
          <a:xfrm>
            <a:off x="2879937" y="4506968"/>
            <a:ext cx="721453" cy="268448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D00810D-5E44-4A56-BFDC-8703CBCAD246}"/>
              </a:ext>
            </a:extLst>
          </p:cNvPr>
          <p:cNvSpPr/>
          <p:nvPr/>
        </p:nvSpPr>
        <p:spPr>
          <a:xfrm>
            <a:off x="2056972" y="5948408"/>
            <a:ext cx="895953" cy="268448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021277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0D205E-E71A-4F22-897D-E6E076D0B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상속 기능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E65E792-2704-4F91-ABD6-4A68AAABDD3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F1591DA-663D-4C89-BA4B-5ADD94F8F0A3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/>
              <a:t>TemplateView </a:t>
            </a:r>
            <a:r>
              <a:rPr lang="ko-KR" altLang="en-US"/>
              <a:t>제네릭 뷰를 사용</a:t>
            </a:r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pPr lvl="1"/>
            <a:r>
              <a:rPr lang="en-US" altLang="ko-KR"/>
              <a:t>views.py </a:t>
            </a:r>
            <a:r>
              <a:rPr lang="ko-KR" altLang="en-US"/>
              <a:t>파일에 클래스형 뷰를 작성할 필요가 없음  </a:t>
            </a:r>
            <a:endParaRPr lang="en-US" altLang="ko-KR"/>
          </a:p>
          <a:p>
            <a:r>
              <a:rPr lang="ko-KR" altLang="en-US"/>
              <a:t>장고에서 제공하는 제네릭 뷰는 다음과 같이 </a:t>
            </a:r>
            <a:r>
              <a:rPr lang="en-US" altLang="ko-KR"/>
              <a:t>4</a:t>
            </a:r>
            <a:r>
              <a:rPr lang="ko-KR" altLang="en-US"/>
              <a:t>가지로 분류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C1560A9-8119-4A07-8346-539CAA0CAA2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B17FDE-20E4-4723-8476-2F4ACF18D788}" type="slidenum">
              <a:rPr lang="ko-KR" altLang="en-US" smtClean="0"/>
              <a:pPr/>
              <a:t>45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00DAA3F-A721-4A94-AAB9-D3D9EC55E8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1449" y="1537100"/>
            <a:ext cx="4992966" cy="144178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DD301F7-2ADA-4583-8591-BECDC830F9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6374" y="3743325"/>
            <a:ext cx="5318985" cy="1179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00900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B69E85-6269-49F8-8708-F502F2A05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상속 기능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8840295-D4FC-42FE-9E22-494737C93A7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991CA9E-0B30-4022-908B-7D8DC9A76E1F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/>
              <a:t>장고의 제네릭 뷰 리스트</a:t>
            </a:r>
            <a:r>
              <a:rPr lang="en-US" altLang="ko-KR"/>
              <a:t>(</a:t>
            </a:r>
            <a:r>
              <a:rPr lang="ko-KR" altLang="en-US"/>
              <a:t>일부</a:t>
            </a:r>
            <a:r>
              <a:rPr lang="en-US" altLang="ko-KR"/>
              <a:t>)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749C10B-1BDA-4775-86BB-31C1A066D7E2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B17FDE-20E4-4723-8476-2F4ACF18D788}" type="slidenum">
              <a:rPr lang="ko-KR" altLang="en-US" smtClean="0"/>
              <a:pPr/>
              <a:t>46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7800E6E-E556-460E-BE49-2D1B617BDE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1635" y="1611960"/>
            <a:ext cx="6133350" cy="259773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BBC96CA-6695-4C24-B31D-0A4705EE1A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3707" y="4120433"/>
            <a:ext cx="5683260" cy="2077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55719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12336F-611B-4871-9AA0-04C440519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클래스형 뷰에서 폼 처리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A51C2F7-56ED-4733-9DD8-6C4EE9D393B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6B74AA7-565A-40DD-8A74-B7B93A4363F8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/>
              <a:t>폼 처리과정에서 유효하지 않은 폼 데이터를 수신할 경우 처리 과정 </a:t>
            </a:r>
            <a:endParaRPr lang="en-US" altLang="ko-KR"/>
          </a:p>
          <a:p>
            <a:pPr lvl="1"/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2FD9963-E4F4-49FE-BFB3-6320533E1CF5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B17FDE-20E4-4723-8476-2F4ACF18D788}" type="slidenum">
              <a:rPr lang="ko-KR" altLang="en-US" smtClean="0"/>
              <a:pPr/>
              <a:t>47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F04A1CE-4ABC-4934-B21F-12179BA57E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66" y="1547485"/>
            <a:ext cx="3559848" cy="243480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88F302A-7F59-49E7-8DD1-523B1B034F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2051" y="1547485"/>
            <a:ext cx="5345358" cy="236803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407A4D2-BB28-4C7A-A5F3-DE00C504821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187"/>
          <a:stretch/>
        </p:blipFill>
        <p:spPr>
          <a:xfrm>
            <a:off x="3772051" y="3915523"/>
            <a:ext cx="5345358" cy="165989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100A1B3-525F-42EB-BE05-A38D15E473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809" y="4731922"/>
            <a:ext cx="3676761" cy="2063812"/>
          </a:xfrm>
          <a:prstGeom prst="rect">
            <a:avLst/>
          </a:prstGeom>
        </p:spPr>
      </p:pic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7BCF2418-913F-4CCB-B674-8E1CCC6076B2}"/>
              </a:ext>
            </a:extLst>
          </p:cNvPr>
          <p:cNvCxnSpPr/>
          <p:nvPr/>
        </p:nvCxnSpPr>
        <p:spPr>
          <a:xfrm>
            <a:off x="3087149" y="2764885"/>
            <a:ext cx="8221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63C3979B-BBE4-4721-B161-FD17949557EB}"/>
              </a:ext>
            </a:extLst>
          </p:cNvPr>
          <p:cNvCxnSpPr>
            <a:cxnSpLocks/>
          </p:cNvCxnSpPr>
          <p:nvPr/>
        </p:nvCxnSpPr>
        <p:spPr>
          <a:xfrm flipH="1">
            <a:off x="3003259" y="4745471"/>
            <a:ext cx="1032839" cy="5731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B1FD8AA5-FC7B-465C-9F64-B54E37A191DF}"/>
              </a:ext>
            </a:extLst>
          </p:cNvPr>
          <p:cNvSpPr txBox="1"/>
          <p:nvPr/>
        </p:nvSpPr>
        <p:spPr>
          <a:xfrm>
            <a:off x="998290" y="4060776"/>
            <a:ext cx="92204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/>
              <a:t>&lt;</a:t>
            </a:r>
            <a:r>
              <a:rPr lang="ko-KR" altLang="en-US" sz="1100"/>
              <a:t>함수형 뷰</a:t>
            </a:r>
            <a:r>
              <a:rPr lang="en-US" altLang="ko-KR" sz="1100"/>
              <a:t>&gt;</a:t>
            </a:r>
            <a:endParaRPr lang="ko-KR" altLang="en-US" sz="11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424F6FC-3A1B-487A-8425-B8316A437D02}"/>
              </a:ext>
            </a:extLst>
          </p:cNvPr>
          <p:cNvSpPr txBox="1"/>
          <p:nvPr/>
        </p:nvSpPr>
        <p:spPr>
          <a:xfrm>
            <a:off x="5762990" y="5575420"/>
            <a:ext cx="176843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/>
              <a:t>&lt;</a:t>
            </a:r>
            <a:r>
              <a:rPr lang="ko-KR" altLang="en-US" sz="1100"/>
              <a:t>클래스형 뷰 </a:t>
            </a:r>
            <a:r>
              <a:rPr lang="en-US" altLang="ko-KR" sz="1100"/>
              <a:t>- View </a:t>
            </a:r>
            <a:r>
              <a:rPr lang="ko-KR" altLang="en-US" sz="1100"/>
              <a:t>상속</a:t>
            </a:r>
            <a:r>
              <a:rPr lang="en-US" altLang="ko-KR" sz="1100"/>
              <a:t>&gt;</a:t>
            </a:r>
            <a:endParaRPr lang="ko-KR" altLang="en-US" sz="110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13A8780-C1CF-4C50-8408-DCD39CE5BE12}"/>
              </a:ext>
            </a:extLst>
          </p:cNvPr>
          <p:cNvSpPr txBox="1"/>
          <p:nvPr/>
        </p:nvSpPr>
        <p:spPr>
          <a:xfrm>
            <a:off x="3772051" y="6130503"/>
            <a:ext cx="206819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/>
              <a:t>&lt;</a:t>
            </a:r>
            <a:r>
              <a:rPr lang="ko-KR" altLang="en-US" sz="1100"/>
              <a:t>클래스형 뷰 </a:t>
            </a:r>
            <a:r>
              <a:rPr lang="en-US" altLang="ko-KR" sz="1100"/>
              <a:t>- FormView </a:t>
            </a:r>
            <a:r>
              <a:rPr lang="ko-KR" altLang="en-US" sz="1100"/>
              <a:t>상속</a:t>
            </a:r>
            <a:r>
              <a:rPr lang="en-US" altLang="ko-KR" sz="1100"/>
              <a:t>&gt;</a:t>
            </a:r>
            <a:endParaRPr lang="ko-KR" altLang="en-US" sz="1100"/>
          </a:p>
        </p:txBody>
      </p:sp>
    </p:spTree>
    <p:extLst>
      <p:ext uri="{BB962C8B-B14F-4D97-AF65-F5344CB8AC3E}">
        <p14:creationId xmlns:p14="http://schemas.microsoft.com/office/powerpoint/2010/main" val="304289350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7D2422-1518-42B1-98D5-B6D65B16B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클래스형 뷰에서 폼 처리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D22CD58-403A-49C8-B14B-BC8D43A3990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ADED992-F01B-4B63-9A10-4DEB16A84C80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/>
              <a:t>FormView</a:t>
            </a:r>
            <a:r>
              <a:rPr lang="ko-KR" altLang="en-US"/>
              <a:t>의 </a:t>
            </a:r>
            <a:r>
              <a:rPr lang="en-US" altLang="ko-KR"/>
              <a:t>4</a:t>
            </a:r>
            <a:r>
              <a:rPr lang="ko-KR" altLang="en-US"/>
              <a:t>가지 사항</a:t>
            </a:r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pPr lvl="1"/>
            <a:r>
              <a:rPr lang="en-US" altLang="ko-KR"/>
              <a:t>form_class : </a:t>
            </a:r>
            <a:r>
              <a:rPr lang="ko-KR" altLang="en-US"/>
              <a:t>사용자에게 보여줄 폼을 정의한 </a:t>
            </a:r>
            <a:r>
              <a:rPr lang="en-US" altLang="ko-KR"/>
              <a:t>forms.py </a:t>
            </a:r>
            <a:r>
              <a:rPr lang="ko-KR" altLang="en-US"/>
              <a:t>파일 내의 클래스명 </a:t>
            </a:r>
            <a:endParaRPr lang="en-US" altLang="ko-KR"/>
          </a:p>
          <a:p>
            <a:pPr lvl="1"/>
            <a:r>
              <a:rPr lang="en-US" altLang="ko-KR"/>
              <a:t>template_name : </a:t>
            </a:r>
            <a:r>
              <a:rPr lang="ko-KR" altLang="en-US"/>
              <a:t>폼을 포함하여 렌더링할 템플릿 파일 이름 </a:t>
            </a:r>
            <a:endParaRPr lang="en-US" altLang="ko-KR"/>
          </a:p>
          <a:p>
            <a:pPr lvl="1"/>
            <a:r>
              <a:rPr lang="en-US" altLang="ko-KR"/>
              <a:t>success_url : MyFormView </a:t>
            </a:r>
            <a:r>
              <a:rPr lang="ko-KR" altLang="en-US"/>
              <a:t>처리가 정상적으로 완료되었을 때 리다이렉트시킬 </a:t>
            </a:r>
            <a:r>
              <a:rPr lang="en-US" altLang="ko-KR"/>
              <a:t>URL</a:t>
            </a:r>
          </a:p>
          <a:p>
            <a:pPr lvl="1"/>
            <a:r>
              <a:rPr lang="en-US" altLang="ko-KR"/>
              <a:t>form_valid() : </a:t>
            </a:r>
            <a:r>
              <a:rPr lang="ko-KR" altLang="en-US"/>
              <a:t>유효한 폼 데이터로 처리할 로직 코딩</a:t>
            </a:r>
            <a:r>
              <a:rPr lang="en-US" altLang="ko-KR"/>
              <a:t>. super() </a:t>
            </a:r>
            <a:r>
              <a:rPr lang="ko-KR" altLang="en-US"/>
              <a:t>함수를 사용하여 </a:t>
            </a:r>
            <a:r>
              <a:rPr lang="en-US" altLang="ko-KR"/>
              <a:t>success_url</a:t>
            </a:r>
            <a:r>
              <a:rPr lang="ko-KR" altLang="en-US"/>
              <a:t>로 지정된 </a:t>
            </a:r>
            <a:r>
              <a:rPr lang="en-US" altLang="ko-KR"/>
              <a:t>URL</a:t>
            </a:r>
            <a:r>
              <a:rPr lang="ko-KR" altLang="en-US"/>
              <a:t>로 리다이렉트 처리 </a:t>
            </a:r>
            <a:endParaRPr lang="en-US" altLang="ko-KR"/>
          </a:p>
          <a:p>
            <a:r>
              <a:rPr lang="en-US" altLang="ko-KR"/>
              <a:t>FormView</a:t>
            </a:r>
            <a:r>
              <a:rPr lang="ko-KR" altLang="en-US"/>
              <a:t>안에 </a:t>
            </a:r>
            <a:r>
              <a:rPr lang="en-US" altLang="ko-KR"/>
              <a:t>get(), post()</a:t>
            </a:r>
            <a:r>
              <a:rPr lang="ko-KR" altLang="en-US"/>
              <a:t> 메소드는 정의되어 있음  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58CD9CC-4FEC-43A4-8859-DFEFE65DB90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B17FDE-20E4-4723-8476-2F4ACF18D788}" type="slidenum">
              <a:rPr lang="ko-KR" altLang="en-US" smtClean="0"/>
              <a:pPr/>
              <a:t>48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69B143A-D188-48F8-AB2D-B76335A8F6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920" y="1535672"/>
            <a:ext cx="4467782" cy="2507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31267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6ED9AB-A0CC-4D1B-91B0-5ACCCBDB8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index.html </a:t>
            </a:r>
            <a:r>
              <a:rPr lang="ko-KR" altLang="en-US"/>
              <a:t>파일 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1A52CC0-8E2B-4ADE-9E51-2FE9B16C484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A1F395F-D10C-44DA-981A-806A3B890544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{% if latest_question_list %}</a:t>
            </a:r>
            <a:endParaRPr kumimoji="0" lang="en-US" altLang="ko-KR" sz="1400" b="0" i="0" u="none" strike="noStrike" cap="none" normalizeH="0" baseline="0">
              <a:ln>
                <a:noFill/>
              </a:ln>
              <a:solidFill>
                <a:srgbClr val="080808"/>
              </a:solidFill>
              <a:effectLst/>
              <a:latin typeface="Arial Unicode MS"/>
              <a:ea typeface="JetBrains Mono"/>
            </a:endParaRPr>
          </a:p>
          <a:p>
            <a:pPr lvl="1"/>
            <a:r>
              <a:rPr lang="en-US" altLang="ko-KR" sz="1175">
                <a:solidFill>
                  <a:srgbClr val="080808"/>
                </a:solidFill>
                <a:latin typeface="Arial Unicode MS"/>
                <a:ea typeface="JetBrains Mono"/>
              </a:rPr>
              <a:t>latest_question_list </a:t>
            </a:r>
            <a:r>
              <a:rPr lang="ko-KR" altLang="en-US" sz="1175">
                <a:solidFill>
                  <a:srgbClr val="080808"/>
                </a:solidFill>
                <a:latin typeface="Arial Unicode MS"/>
                <a:ea typeface="JetBrains Mono"/>
              </a:rPr>
              <a:t>객체는 </a:t>
            </a:r>
            <a:r>
              <a:rPr lang="en-US" altLang="ko-KR" sz="1175">
                <a:solidFill>
                  <a:srgbClr val="080808"/>
                </a:solidFill>
                <a:latin typeface="Arial Unicode MS"/>
                <a:ea typeface="JetBrains Mono"/>
              </a:rPr>
              <a:t>index() </a:t>
            </a:r>
            <a:r>
              <a:rPr lang="ko-KR" altLang="en-US" sz="1175">
                <a:solidFill>
                  <a:srgbClr val="080808"/>
                </a:solidFill>
                <a:latin typeface="Arial Unicode MS"/>
                <a:ea typeface="JetBrains Mono"/>
              </a:rPr>
              <a:t>뷰 함수에서 넘겨주는 파라미터</a:t>
            </a:r>
            <a:endParaRPr lang="en-US" altLang="ko-KR" sz="1175">
              <a:solidFill>
                <a:srgbClr val="080808"/>
              </a:solidFill>
              <a:latin typeface="Arial Unicode MS"/>
              <a:ea typeface="JetBrains Mono"/>
            </a:endParaRPr>
          </a:p>
          <a:p>
            <a:pPr marL="0" indent="0">
              <a:buNone/>
            </a:pPr>
            <a:r>
              <a:rPr kumimoji="0" lang="en-US" altLang="ko-KR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&lt;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ul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&gt;</a:t>
            </a:r>
            <a:b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ko-KR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{% for question in latest_question_list %}</a:t>
            </a:r>
            <a:b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&lt;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li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&gt;&lt;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a 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174AD4"/>
                </a:solidFill>
                <a:effectLst/>
                <a:latin typeface="Arial Unicode MS"/>
                <a:ea typeface="JetBrains Mono"/>
              </a:rPr>
              <a:t>href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="/polls/{{ question.id }}/"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&gt;{{ question.question_text }}&lt;/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a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&gt;&lt;/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li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&gt;</a:t>
            </a:r>
            <a:b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{% endfor %}</a:t>
            </a:r>
            <a:b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&lt;/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ul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&gt;</a:t>
            </a:r>
            <a:endParaRPr kumimoji="0" lang="en-US" altLang="ko-KR" sz="1400" b="0" i="0" u="none" strike="noStrike" cap="none" normalizeH="0" baseline="0">
              <a:ln>
                <a:noFill/>
              </a:ln>
              <a:solidFill>
                <a:srgbClr val="080808"/>
              </a:solidFill>
              <a:effectLst/>
              <a:latin typeface="Arial Unicode MS"/>
              <a:ea typeface="JetBrains Mono"/>
            </a:endParaRPr>
          </a:p>
          <a:p>
            <a:pPr marL="500063" lvl="1" indent="-171450"/>
            <a:r>
              <a:rPr lang="en-US" altLang="ko-KR" sz="1175">
                <a:solidFill>
                  <a:srgbClr val="080808"/>
                </a:solidFill>
                <a:latin typeface="Arial Unicode MS"/>
                <a:ea typeface="JetBrains Mono"/>
              </a:rPr>
              <a:t>latest_question_list </a:t>
            </a:r>
            <a:r>
              <a:rPr lang="ko-KR" altLang="en-US" sz="1175">
                <a:solidFill>
                  <a:srgbClr val="080808"/>
                </a:solidFill>
                <a:latin typeface="Arial Unicode MS"/>
                <a:ea typeface="JetBrains Mono"/>
              </a:rPr>
              <a:t>객체의 내용을 순회하면서 </a:t>
            </a:r>
            <a:r>
              <a:rPr lang="en-US" altLang="ko-KR" sz="1175">
                <a:solidFill>
                  <a:srgbClr val="080808"/>
                </a:solidFill>
                <a:latin typeface="Arial Unicode MS"/>
                <a:ea typeface="JetBrains Mono"/>
              </a:rPr>
              <a:t>question_text</a:t>
            </a:r>
            <a:r>
              <a:rPr lang="ko-KR" altLang="en-US" sz="1175">
                <a:solidFill>
                  <a:srgbClr val="080808"/>
                </a:solidFill>
                <a:latin typeface="Arial Unicode MS"/>
                <a:ea typeface="JetBrains Mono"/>
              </a:rPr>
              <a:t>를 순서 없는 리스트로 화면에 출력 </a:t>
            </a:r>
            <a:endParaRPr lang="en-US" altLang="ko-KR" sz="1175">
              <a:solidFill>
                <a:srgbClr val="080808"/>
              </a:solidFill>
              <a:latin typeface="Arial Unicode MS"/>
              <a:ea typeface="JetBrains Mono"/>
            </a:endParaRPr>
          </a:p>
          <a:p>
            <a:pPr marL="500063" lvl="1" indent="-171450"/>
            <a:r>
              <a:rPr lang="ko-KR" altLang="en-US" sz="1175">
                <a:solidFill>
                  <a:srgbClr val="080808"/>
                </a:solidFill>
                <a:latin typeface="Arial Unicode MS"/>
                <a:ea typeface="JetBrains Mono"/>
              </a:rPr>
              <a:t>각 텍스트에 </a:t>
            </a:r>
            <a:r>
              <a:rPr lang="en-US" altLang="ko-KR" sz="1175">
                <a:solidFill>
                  <a:srgbClr val="080808"/>
                </a:solidFill>
                <a:latin typeface="Arial Unicode MS"/>
                <a:ea typeface="JetBrains Mono"/>
              </a:rPr>
              <a:t>URL </a:t>
            </a:r>
            <a:r>
              <a:rPr lang="ko-KR" altLang="en-US" sz="1175">
                <a:solidFill>
                  <a:srgbClr val="080808"/>
                </a:solidFill>
                <a:latin typeface="Arial Unicode MS"/>
                <a:ea typeface="JetBrains Mono"/>
              </a:rPr>
              <a:t>링크를 연결 합니다</a:t>
            </a:r>
            <a:r>
              <a:rPr lang="en-US" altLang="ko-KR" sz="1175">
                <a:solidFill>
                  <a:srgbClr val="080808"/>
                </a:solidFill>
                <a:latin typeface="Arial Unicode MS"/>
                <a:ea typeface="JetBrains Mono"/>
              </a:rPr>
              <a:t>. </a:t>
            </a:r>
          </a:p>
          <a:p>
            <a:pPr marL="500063" lvl="1" indent="-171450"/>
            <a:r>
              <a:rPr lang="ko-KR" altLang="en-US" sz="1175">
                <a:solidFill>
                  <a:srgbClr val="080808"/>
                </a:solidFill>
                <a:latin typeface="Arial Unicode MS"/>
                <a:ea typeface="JetBrains Mono"/>
              </a:rPr>
              <a:t>해당 링크를 클릭하게 되면 아래 </a:t>
            </a:r>
            <a:r>
              <a:rPr lang="en-US" altLang="ko-KR" sz="1175">
                <a:solidFill>
                  <a:srgbClr val="080808"/>
                </a:solidFill>
                <a:latin typeface="Arial Unicode MS"/>
                <a:ea typeface="JetBrains Mono"/>
              </a:rPr>
              <a:t>urls.py</a:t>
            </a:r>
            <a:r>
              <a:rPr lang="ko-KR" altLang="en-US" sz="1175">
                <a:solidFill>
                  <a:srgbClr val="080808"/>
                </a:solidFill>
                <a:latin typeface="Arial Unicode MS"/>
                <a:ea typeface="JetBrains Mono"/>
              </a:rPr>
              <a:t>에 설정한 주소로 이동합니다</a:t>
            </a:r>
            <a:r>
              <a:rPr lang="en-US" altLang="ko-KR" sz="1175">
                <a:solidFill>
                  <a:srgbClr val="080808"/>
                </a:solidFill>
                <a:latin typeface="Arial Unicode MS"/>
                <a:ea typeface="JetBrains Mono"/>
              </a:rPr>
              <a:t>. </a:t>
            </a:r>
          </a:p>
          <a:p>
            <a:pPr marL="1085850" lvl="2" indent="-171450"/>
            <a:r>
              <a:rPr lang="en-US" altLang="ko-KR" sz="1100">
                <a:solidFill>
                  <a:srgbClr val="080808"/>
                </a:solidFill>
                <a:latin typeface="Arial Unicode MS"/>
                <a:ea typeface="JetBrains Mono"/>
              </a:rPr>
              <a:t>path('&lt;int:question_id&gt;/', views.detail, name='detail'),            # /polls/</a:t>
            </a:r>
            <a:r>
              <a:rPr lang="ko-KR" altLang="en-US" sz="1100">
                <a:solidFill>
                  <a:srgbClr val="080808"/>
                </a:solidFill>
                <a:latin typeface="Arial Unicode MS"/>
                <a:ea typeface="JetBrains Mono"/>
              </a:rPr>
              <a:t>넘버</a:t>
            </a:r>
            <a:r>
              <a:rPr lang="en-US" altLang="ko-KR" sz="1100">
                <a:solidFill>
                  <a:srgbClr val="080808"/>
                </a:solidFill>
                <a:latin typeface="Arial Unicode MS"/>
                <a:ea typeface="JetBrains Mono"/>
              </a:rPr>
              <a:t>/</a:t>
            </a:r>
          </a:p>
          <a:p>
            <a:pPr marL="0" indent="0">
              <a:buNone/>
            </a:pP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{% else %}</a:t>
            </a:r>
            <a:b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&lt;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p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&gt;No polls are available.&lt;/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p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&gt;</a:t>
            </a:r>
            <a:b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{% endif %}</a:t>
            </a:r>
            <a:endParaRPr kumimoji="0" lang="en-US" altLang="ko-KR" sz="1400" b="0" i="0" u="none" strike="noStrike" cap="none" normalizeH="0" baseline="0">
              <a:ln>
                <a:noFill/>
              </a:ln>
              <a:solidFill>
                <a:srgbClr val="080808"/>
              </a:solidFill>
              <a:effectLst/>
              <a:latin typeface="Arial Unicode MS"/>
              <a:ea typeface="JetBrains Mono"/>
            </a:endParaRPr>
          </a:p>
          <a:p>
            <a:pPr marL="328613" lvl="1" indent="0">
              <a:buNone/>
            </a:pPr>
            <a:r>
              <a:rPr lang="en-US" altLang="ko-KR" sz="1175">
                <a:solidFill>
                  <a:srgbClr val="080808"/>
                </a:solidFill>
                <a:latin typeface="Arial Unicode MS"/>
                <a:ea typeface="JetBrains Mono"/>
              </a:rPr>
              <a:t>- </a:t>
            </a:r>
            <a:r>
              <a:rPr lang="ko-KR" altLang="en-US" sz="1175">
                <a:solidFill>
                  <a:srgbClr val="080808"/>
                </a:solidFill>
                <a:latin typeface="Arial Unicode MS"/>
                <a:ea typeface="JetBrains Mono"/>
              </a:rPr>
              <a:t>만일 </a:t>
            </a:r>
            <a:r>
              <a:rPr lang="en-US" altLang="ko-KR" sz="1175">
                <a:solidFill>
                  <a:srgbClr val="080808"/>
                </a:solidFill>
                <a:latin typeface="Arial Unicode MS"/>
                <a:ea typeface="JetBrains Mono"/>
              </a:rPr>
              <a:t>latest_question_list </a:t>
            </a:r>
            <a:r>
              <a:rPr lang="ko-KR" altLang="en-US" sz="1175">
                <a:solidFill>
                  <a:srgbClr val="080808"/>
                </a:solidFill>
                <a:latin typeface="Arial Unicode MS"/>
                <a:ea typeface="JetBrains Mono"/>
              </a:rPr>
              <a:t>객체에 내용이 없다면 </a:t>
            </a:r>
            <a:r>
              <a:rPr lang="en-US" altLang="ko-KR" sz="1175">
                <a:solidFill>
                  <a:srgbClr val="080808"/>
                </a:solidFill>
                <a:latin typeface="Arial Unicode MS"/>
                <a:ea typeface="JetBrains Mono"/>
              </a:rPr>
              <a:t>“No polls are available” </a:t>
            </a:r>
            <a:r>
              <a:rPr lang="ko-KR" altLang="en-US" sz="1175">
                <a:solidFill>
                  <a:srgbClr val="080808"/>
                </a:solidFill>
                <a:latin typeface="Arial Unicode MS"/>
                <a:ea typeface="JetBrains Mono"/>
              </a:rPr>
              <a:t>문장을 화면에 출력합니다</a:t>
            </a:r>
            <a:r>
              <a:rPr lang="en-US" altLang="ko-KR" sz="1175">
                <a:solidFill>
                  <a:srgbClr val="080808"/>
                </a:solidFill>
                <a:latin typeface="Arial Unicode MS"/>
                <a:ea typeface="JetBrains Mono"/>
              </a:rPr>
              <a:t>. </a:t>
            </a:r>
            <a:endParaRPr kumimoji="0" lang="en-US" altLang="ko-KR" sz="1175" b="0" i="0" u="none" strike="noStrike" cap="none" normalizeH="0" baseline="0">
              <a:ln>
                <a:noFill/>
              </a:ln>
              <a:solidFill>
                <a:srgbClr val="080808"/>
              </a:solidFill>
              <a:effectLst/>
              <a:latin typeface="Arial Unicode MS"/>
              <a:ea typeface="JetBrains Mono"/>
            </a:endParaRPr>
          </a:p>
          <a:p>
            <a:pPr marL="0" indent="0">
              <a:buNone/>
            </a:pPr>
            <a:endParaRPr kumimoji="0" lang="ko-KR" altLang="ko-KR" sz="3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191C7CE-BCD0-44CF-AD14-041D3A10F493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B17FDE-20E4-4723-8476-2F4ACF18D788}" type="slidenum">
              <a:rPr lang="ko-KR" altLang="en-US" smtClean="0"/>
              <a:pPr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84909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EAF6BF-CD06-4537-9284-C51487A44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django </a:t>
            </a:r>
            <a:r>
              <a:rPr lang="ko-KR" altLang="en-US"/>
              <a:t>프로젝트 시작하기</a:t>
            </a:r>
            <a:r>
              <a:rPr lang="en-US" altLang="ko-KR"/>
              <a:t> </a:t>
            </a:r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DEB77AC-2A4D-4BD0-8DCA-98C82BCB70D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DC1A106-1048-468D-AF23-CCCED4BC7468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/>
              <a:t>django-admin startproject [</a:t>
            </a:r>
            <a:r>
              <a:rPr lang="ko-KR" altLang="en-US"/>
              <a:t>프로젝트명</a:t>
            </a:r>
            <a:r>
              <a:rPr lang="en-US" altLang="ko-KR"/>
              <a:t>]</a:t>
            </a:r>
          </a:p>
          <a:p>
            <a:pPr lvl="1"/>
            <a:r>
              <a:rPr lang="ko-KR" altLang="en-US"/>
              <a:t>아래와 같이 프로젝트를 생성해보겠습니다</a:t>
            </a:r>
            <a:r>
              <a:rPr lang="en-US" altLang="ko-KR"/>
              <a:t>. </a:t>
            </a:r>
          </a:p>
          <a:p>
            <a:pPr lvl="1"/>
            <a:r>
              <a:rPr lang="en-US" altLang="ko-KR"/>
              <a:t>django-admin startproject first_django</a:t>
            </a:r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r>
              <a:rPr lang="en-US" altLang="ko-KR"/>
              <a:t>manage.py:  Django </a:t>
            </a:r>
            <a:r>
              <a:rPr lang="ko-KR" altLang="en-US"/>
              <a:t>프로젝트와 다양한 방법으로 상호작용 하는 커맨드라인의 유틸리티</a:t>
            </a:r>
            <a:endParaRPr lang="en-US" altLang="ko-KR"/>
          </a:p>
          <a:p>
            <a:pPr lvl="1"/>
            <a:r>
              <a:rPr lang="en-US" altLang="ko-KR"/>
              <a:t>first_django/ </a:t>
            </a:r>
            <a:r>
              <a:rPr lang="ko-KR" altLang="en-US"/>
              <a:t>디렉토리 내부에는 프로젝트를 위한 실제 </a:t>
            </a:r>
            <a:r>
              <a:rPr lang="en-US" altLang="ko-KR"/>
              <a:t>Python </a:t>
            </a:r>
            <a:r>
              <a:rPr lang="ko-KR" altLang="en-US"/>
              <a:t>패키지들이 저장됩니다</a:t>
            </a:r>
            <a:r>
              <a:rPr lang="en-US" altLang="ko-KR"/>
              <a:t>. </a:t>
            </a:r>
            <a:r>
              <a:rPr lang="ko-KR" altLang="en-US"/>
              <a:t>이 디렉토리 내의 이름을 이용하여</a:t>
            </a:r>
            <a:r>
              <a:rPr lang="en-US" altLang="ko-KR"/>
              <a:t>, (first_django.urls </a:t>
            </a:r>
            <a:r>
              <a:rPr lang="ko-KR" altLang="en-US"/>
              <a:t>와 같은 식으로</a:t>
            </a:r>
            <a:r>
              <a:rPr lang="en-US" altLang="ko-KR"/>
              <a:t>) </a:t>
            </a:r>
            <a:r>
              <a:rPr lang="ko-KR" altLang="en-US"/>
              <a:t>프로젝트의 어디서나 </a:t>
            </a:r>
            <a:r>
              <a:rPr lang="en-US" altLang="ko-KR"/>
              <a:t>Python </a:t>
            </a:r>
            <a:r>
              <a:rPr lang="ko-KR" altLang="en-US"/>
              <a:t>패키지들을 임포트할 수 있습니다</a:t>
            </a:r>
            <a:r>
              <a:rPr lang="en-US" altLang="ko-KR"/>
              <a:t>.</a:t>
            </a:r>
          </a:p>
          <a:p>
            <a:pPr lvl="1"/>
            <a:r>
              <a:rPr lang="en-US" altLang="ko-KR"/>
              <a:t>first_django/__init__.py: Python</a:t>
            </a:r>
            <a:r>
              <a:rPr lang="ko-KR" altLang="en-US"/>
              <a:t>으로 하여금 이 디렉토리를 패키지처럼 다루라고 알려주는 용도의 단순한 빈 파일입니다</a:t>
            </a:r>
            <a:r>
              <a:rPr lang="en-US" altLang="ko-KR"/>
              <a:t>. </a:t>
            </a:r>
          </a:p>
          <a:p>
            <a:pPr lvl="1"/>
            <a:r>
              <a:rPr lang="en-US" altLang="ko-KR"/>
              <a:t>first_django/settings.py: </a:t>
            </a:r>
            <a:r>
              <a:rPr lang="ko-KR" altLang="en-US"/>
              <a:t>현재 </a:t>
            </a:r>
            <a:r>
              <a:rPr lang="en-US" altLang="ko-KR"/>
              <a:t>Django </a:t>
            </a:r>
            <a:r>
              <a:rPr lang="ko-KR" altLang="en-US"/>
              <a:t>프로젝트의 환경 및 구성을 저장</a:t>
            </a:r>
            <a:endParaRPr lang="en-US" altLang="ko-KR"/>
          </a:p>
          <a:p>
            <a:pPr lvl="1"/>
            <a:r>
              <a:rPr lang="en-US" altLang="ko-KR"/>
              <a:t>first_django/urls.py: </a:t>
            </a:r>
            <a:r>
              <a:rPr lang="ko-KR" altLang="en-US"/>
              <a:t>현재 </a:t>
            </a:r>
            <a:r>
              <a:rPr lang="en-US" altLang="ko-KR"/>
              <a:t>Django project </a:t>
            </a:r>
            <a:r>
              <a:rPr lang="ko-KR" altLang="en-US"/>
              <a:t>의 </a:t>
            </a:r>
            <a:r>
              <a:rPr lang="en-US" altLang="ko-KR"/>
              <a:t>URL </a:t>
            </a:r>
            <a:r>
              <a:rPr lang="ko-KR" altLang="en-US"/>
              <a:t>선언을 저장합니다</a:t>
            </a:r>
            <a:r>
              <a:rPr lang="en-US" altLang="ko-KR"/>
              <a:t>. Django </a:t>
            </a:r>
            <a:r>
              <a:rPr lang="ko-KR" altLang="en-US"/>
              <a:t>로 작성된 사이트의 </a:t>
            </a:r>
            <a:r>
              <a:rPr lang="en-US" altLang="ko-KR"/>
              <a:t>"</a:t>
            </a:r>
            <a:r>
              <a:rPr lang="ko-KR" altLang="en-US"/>
              <a:t>목차</a:t>
            </a:r>
            <a:r>
              <a:rPr lang="en-US" altLang="ko-KR"/>
              <a:t>" </a:t>
            </a:r>
            <a:r>
              <a:rPr lang="ko-KR" altLang="en-US"/>
              <a:t>라고 할 수 있습니다</a:t>
            </a:r>
            <a:r>
              <a:rPr lang="en-US" altLang="ko-KR"/>
              <a:t>. </a:t>
            </a:r>
          </a:p>
          <a:p>
            <a:pPr lvl="1"/>
            <a:r>
              <a:rPr lang="en-US" altLang="ko-KR"/>
              <a:t>first_django/asgi.py: (Asynchronous Server Gateway Interface) Django 3.0</a:t>
            </a:r>
            <a:r>
              <a:rPr lang="ko-KR" altLang="en-US"/>
              <a:t>부터 지원하는 새로운 기능으로 비동기 웹서버 및 어플리케이션을 만들수 있도록 제공 </a:t>
            </a:r>
            <a:endParaRPr lang="en-US" altLang="ko-KR"/>
          </a:p>
          <a:p>
            <a:pPr lvl="1"/>
            <a:r>
              <a:rPr lang="en-US" altLang="ko-KR"/>
              <a:t>first_django/wsgi.py: </a:t>
            </a:r>
            <a:r>
              <a:rPr lang="ko-KR" altLang="en-US"/>
              <a:t>현재 프로젝트를 서비스하기 위한 </a:t>
            </a:r>
            <a:r>
              <a:rPr lang="en-US" altLang="ko-KR"/>
              <a:t>WSGI </a:t>
            </a:r>
            <a:r>
              <a:rPr lang="ko-KR" altLang="en-US"/>
              <a:t>호환 웹 서버의 진입점입니다</a:t>
            </a:r>
            <a:r>
              <a:rPr lang="en-US" altLang="ko-KR"/>
              <a:t>. </a:t>
            </a:r>
          </a:p>
          <a:p>
            <a:pPr lvl="1"/>
            <a:endParaRPr lang="en-US" altLang="ko-KR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7068D5F-FAB6-4257-B205-25A516E197A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B17FDE-20E4-4723-8476-2F4ACF18D788}" type="slidenum">
              <a:rPr lang="ko-KR" altLang="en-US" smtClean="0"/>
              <a:pPr/>
              <a:t>5</a:t>
            </a:fld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8E14116-5B1A-4E80-9E5C-890BC8B4D6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256" b="-1"/>
          <a:stretch/>
        </p:blipFill>
        <p:spPr>
          <a:xfrm>
            <a:off x="4574798" y="1283515"/>
            <a:ext cx="3115110" cy="1523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63169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8EE438-49FB-467A-AC61-8212DA55E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index()</a:t>
            </a:r>
            <a:r>
              <a:rPr lang="ko-KR" altLang="en-US"/>
              <a:t> 뷰 함수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439B7A1-793E-4CAD-AB57-D56A4AC5C07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7958ECF-3ECB-4D36-894F-C8E92B182226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def 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index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(request):</a:t>
            </a:r>
            <a:b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latest_question_list = Question.objects.all().order_by(</a:t>
            </a:r>
            <a:r>
              <a:rPr kumimoji="0" lang="ko-KR" altLang="ko-KR" sz="14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  <a:t>'-pub_date'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)[: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5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]</a:t>
            </a:r>
            <a:endParaRPr kumimoji="0" lang="en-US" altLang="ko-KR" sz="1400" b="0" i="0" u="none" strike="noStrike" cap="none" normalizeH="0" baseline="0">
              <a:ln>
                <a:noFill/>
              </a:ln>
              <a:solidFill>
                <a:srgbClr val="080808"/>
              </a:solidFill>
              <a:effectLst/>
              <a:latin typeface="Arial Unicode MS"/>
              <a:ea typeface="JetBrains Mono"/>
            </a:endParaRPr>
          </a:p>
          <a:p>
            <a:pPr lvl="1"/>
            <a:r>
              <a:rPr lang="ko-KR" altLang="en-US" sz="1175">
                <a:solidFill>
                  <a:srgbClr val="080808"/>
                </a:solidFill>
                <a:latin typeface="Arial Unicode MS"/>
                <a:ea typeface="JetBrains Mono"/>
              </a:rPr>
              <a:t>템플릿에서 넘겨줄 객체의 이름일 </a:t>
            </a:r>
            <a:r>
              <a:rPr lang="en-US" altLang="ko-KR" sz="1175">
                <a:solidFill>
                  <a:srgbClr val="080808"/>
                </a:solidFill>
                <a:latin typeface="Arial Unicode MS"/>
                <a:ea typeface="JetBrains Mono"/>
              </a:rPr>
              <a:t>latest_question_list</a:t>
            </a:r>
            <a:r>
              <a:rPr lang="ko-KR" altLang="en-US" sz="1175">
                <a:solidFill>
                  <a:srgbClr val="080808"/>
                </a:solidFill>
                <a:latin typeface="Arial Unicode MS"/>
                <a:ea typeface="JetBrains Mono"/>
              </a:rPr>
              <a:t>로 정합니다</a:t>
            </a:r>
            <a:r>
              <a:rPr lang="en-US" altLang="ko-KR" sz="1175">
                <a:solidFill>
                  <a:srgbClr val="080808"/>
                </a:solidFill>
                <a:latin typeface="Arial Unicode MS"/>
                <a:ea typeface="JetBrains Mono"/>
              </a:rPr>
              <a:t>. </a:t>
            </a:r>
          </a:p>
          <a:p>
            <a:pPr lvl="1"/>
            <a:r>
              <a:rPr kumimoji="0" lang="en-US" altLang="ko-KR" sz="1175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latest_question_list </a:t>
            </a:r>
            <a:r>
              <a:rPr kumimoji="0" lang="ko-KR" altLang="en-US" sz="1175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객체는 </a:t>
            </a:r>
            <a:r>
              <a:rPr kumimoji="0" lang="en-US" altLang="ko-KR" sz="1175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Question </a:t>
            </a:r>
            <a:r>
              <a:rPr kumimoji="0" lang="ko-KR" altLang="en-US" sz="1175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테이블 객체에서 </a:t>
            </a:r>
            <a:r>
              <a:rPr kumimoji="0" lang="en-US" altLang="ko-KR" sz="1175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pub_date </a:t>
            </a:r>
            <a:r>
              <a:rPr lang="ko-KR" altLang="en-US" sz="1175">
                <a:solidFill>
                  <a:srgbClr val="080808"/>
                </a:solidFill>
                <a:latin typeface="Arial Unicode MS"/>
                <a:ea typeface="JetBrains Mono"/>
              </a:rPr>
              <a:t> 컬럼의 역순으로 정렬하여 </a:t>
            </a:r>
            <a:r>
              <a:rPr lang="en-US" altLang="ko-KR" sz="1175">
                <a:solidFill>
                  <a:srgbClr val="080808"/>
                </a:solidFill>
                <a:latin typeface="Arial Unicode MS"/>
                <a:ea typeface="JetBrains Mono"/>
              </a:rPr>
              <a:t>5</a:t>
            </a:r>
            <a:r>
              <a:rPr lang="ko-KR" altLang="en-US" sz="1175">
                <a:solidFill>
                  <a:srgbClr val="080808"/>
                </a:solidFill>
                <a:latin typeface="Arial Unicode MS"/>
                <a:ea typeface="JetBrains Mono"/>
              </a:rPr>
              <a:t>개의 최근 </a:t>
            </a:r>
            <a:r>
              <a:rPr lang="en-US" altLang="ko-KR" sz="1175">
                <a:solidFill>
                  <a:srgbClr val="080808"/>
                </a:solidFill>
                <a:latin typeface="Arial Unicode MS"/>
                <a:ea typeface="JetBrains Mono"/>
              </a:rPr>
              <a:t>Question </a:t>
            </a:r>
            <a:r>
              <a:rPr lang="ko-KR" altLang="en-US" sz="1175">
                <a:solidFill>
                  <a:srgbClr val="080808"/>
                </a:solidFill>
                <a:latin typeface="Arial Unicode MS"/>
                <a:ea typeface="JetBrains Mono"/>
              </a:rPr>
              <a:t>객체를 가져와 만듭니다</a:t>
            </a:r>
            <a:r>
              <a:rPr lang="en-US" altLang="ko-KR" sz="1175">
                <a:solidFill>
                  <a:srgbClr val="080808"/>
                </a:solidFill>
                <a:latin typeface="Arial Unicode MS"/>
                <a:ea typeface="JetBrains Mono"/>
              </a:rPr>
              <a:t>. </a:t>
            </a:r>
            <a:endParaRPr kumimoji="0" lang="en-US" altLang="ko-KR" sz="1175" b="0" i="0" u="none" strike="noStrike" cap="none" normalizeH="0" baseline="0">
              <a:ln>
                <a:noFill/>
              </a:ln>
              <a:solidFill>
                <a:srgbClr val="080808"/>
              </a:solidFill>
              <a:effectLst/>
              <a:latin typeface="Arial Unicode MS"/>
              <a:ea typeface="JetBrains Mono"/>
            </a:endParaRPr>
          </a:p>
          <a:p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context = {</a:t>
            </a:r>
            <a:r>
              <a:rPr kumimoji="0" lang="ko-KR" altLang="ko-KR" sz="14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  <a:t>'latest_question_list'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: latest_question_list}</a:t>
            </a:r>
            <a:endParaRPr kumimoji="0" lang="en-US" altLang="ko-KR" sz="1400" b="0" i="0" u="none" strike="noStrike" cap="none" normalizeH="0" baseline="0">
              <a:ln>
                <a:noFill/>
              </a:ln>
              <a:solidFill>
                <a:srgbClr val="080808"/>
              </a:solidFill>
              <a:effectLst/>
              <a:latin typeface="Arial Unicode MS"/>
              <a:ea typeface="JetBrains Mono"/>
            </a:endParaRPr>
          </a:p>
          <a:p>
            <a:pPr lvl="1"/>
            <a:r>
              <a:rPr lang="ko-KR" altLang="en-US" sz="1175">
                <a:solidFill>
                  <a:srgbClr val="080808"/>
                </a:solidFill>
                <a:latin typeface="Arial Unicode MS"/>
                <a:ea typeface="JetBrains Mono"/>
              </a:rPr>
              <a:t>템플릿에 넘겨주는 방식은 파이썬 사전 타입으로</a:t>
            </a:r>
            <a:r>
              <a:rPr lang="en-US" altLang="ko-KR" sz="1175">
                <a:solidFill>
                  <a:srgbClr val="080808"/>
                </a:solidFill>
                <a:latin typeface="Arial Unicode MS"/>
                <a:ea typeface="JetBrains Mono"/>
              </a:rPr>
              <a:t>, </a:t>
            </a:r>
            <a:r>
              <a:rPr lang="ko-KR" altLang="en-US" sz="1175">
                <a:solidFill>
                  <a:srgbClr val="080808"/>
                </a:solidFill>
                <a:latin typeface="Arial Unicode MS"/>
                <a:ea typeface="JetBrains Mono"/>
              </a:rPr>
              <a:t>템플릿에 사용될 변수명과 그 변수명에 해당하는 객체를 매핑하는 사전으로 </a:t>
            </a:r>
            <a:r>
              <a:rPr lang="en-US" altLang="ko-KR" sz="1175">
                <a:solidFill>
                  <a:srgbClr val="080808"/>
                </a:solidFill>
                <a:latin typeface="Arial Unicode MS"/>
                <a:ea typeface="JetBrains Mono"/>
              </a:rPr>
              <a:t>context </a:t>
            </a:r>
            <a:r>
              <a:rPr lang="ko-KR" altLang="en-US" sz="1175">
                <a:solidFill>
                  <a:srgbClr val="080808"/>
                </a:solidFill>
                <a:latin typeface="Arial Unicode MS"/>
                <a:ea typeface="JetBrains Mono"/>
              </a:rPr>
              <a:t>변수를 만들어서 </a:t>
            </a:r>
            <a:r>
              <a:rPr lang="en-US" altLang="ko-KR" sz="1175">
                <a:solidFill>
                  <a:srgbClr val="080808"/>
                </a:solidFill>
                <a:latin typeface="Arial Unicode MS"/>
                <a:ea typeface="JetBrains Mono"/>
              </a:rPr>
              <a:t>render()</a:t>
            </a:r>
            <a:r>
              <a:rPr lang="ko-KR" altLang="en-US" sz="1175">
                <a:solidFill>
                  <a:srgbClr val="080808"/>
                </a:solidFill>
                <a:latin typeface="Arial Unicode MS"/>
                <a:ea typeface="JetBrains Mono"/>
              </a:rPr>
              <a:t>함수에 보내줍니다</a:t>
            </a:r>
            <a:r>
              <a:rPr lang="en-US" altLang="ko-KR" sz="1175">
                <a:solidFill>
                  <a:srgbClr val="080808"/>
                </a:solidFill>
                <a:latin typeface="Arial Unicode MS"/>
                <a:ea typeface="JetBrains Mono"/>
              </a:rPr>
              <a:t>. </a:t>
            </a:r>
            <a:endParaRPr kumimoji="0" lang="en-US" altLang="ko-KR" sz="1400" b="0" i="0" u="none" strike="noStrike" cap="none" normalizeH="0" baseline="0">
              <a:ln>
                <a:noFill/>
              </a:ln>
              <a:solidFill>
                <a:srgbClr val="080808"/>
              </a:solidFill>
              <a:effectLst/>
              <a:latin typeface="Arial Unicode MS"/>
              <a:ea typeface="JetBrains Mono"/>
            </a:endParaRPr>
          </a:p>
          <a:p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return 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render(request, </a:t>
            </a:r>
            <a:r>
              <a:rPr kumimoji="0" lang="ko-KR" altLang="ko-KR" sz="14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  <a:t>'polls/index.html'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context)</a:t>
            </a:r>
            <a:endParaRPr kumimoji="0" lang="en-US" altLang="ko-KR" sz="1400" b="0" i="0" u="none" strike="noStrike" cap="none" normalizeH="0" baseline="0">
              <a:ln>
                <a:noFill/>
              </a:ln>
              <a:solidFill>
                <a:srgbClr val="080808"/>
              </a:solidFill>
              <a:effectLst/>
              <a:latin typeface="Arial Unicode MS"/>
              <a:ea typeface="JetBrains Mono"/>
            </a:endParaRPr>
          </a:p>
          <a:p>
            <a:pPr lvl="1"/>
            <a:r>
              <a:rPr kumimoji="0" lang="en-US" altLang="ko-KR" sz="1175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render()</a:t>
            </a:r>
            <a:r>
              <a:rPr kumimoji="0" lang="ko-KR" altLang="en-US" sz="1175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함수는 템플릿 파일인 </a:t>
            </a:r>
            <a:r>
              <a:rPr kumimoji="0" lang="en-US" altLang="ko-KR" sz="1175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polls/index.html</a:t>
            </a:r>
            <a:r>
              <a:rPr kumimoji="0" lang="ko-KR" altLang="en-US" sz="1175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에 </a:t>
            </a:r>
            <a:r>
              <a:rPr kumimoji="0" lang="en-US" altLang="ko-KR" sz="1175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context </a:t>
            </a:r>
            <a:r>
              <a:rPr kumimoji="0" lang="ko-KR" altLang="en-US" sz="1175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변수를 적용하여 사용자에게 보여줄 최종 </a:t>
            </a:r>
            <a:r>
              <a:rPr kumimoji="0" lang="en-US" altLang="ko-KR" sz="1175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HTML </a:t>
            </a:r>
            <a:r>
              <a:rPr kumimoji="0" lang="ko-KR" altLang="en-US" sz="1175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텍스트를 만들고</a:t>
            </a:r>
            <a:r>
              <a:rPr kumimoji="0" lang="en-US" altLang="ko-KR" sz="1175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en-US" sz="1175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이를 담아서 </a:t>
            </a:r>
            <a:r>
              <a:rPr kumimoji="0" lang="en-US" altLang="ko-KR" sz="1175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HttpResponse </a:t>
            </a:r>
            <a:r>
              <a:rPr kumimoji="0" lang="ko-KR" altLang="en-US" sz="1175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객체를 반환합니다</a:t>
            </a:r>
            <a:r>
              <a:rPr kumimoji="0" lang="en-US" altLang="ko-KR" sz="1175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. </a:t>
            </a:r>
          </a:p>
          <a:p>
            <a:pPr marL="342900" lvl="1" indent="0">
              <a:buNone/>
            </a:pPr>
            <a:endParaRPr kumimoji="0" lang="en-US" altLang="ko-KR" sz="1175" b="0" i="0" u="none" strike="noStrike" cap="none" normalizeH="0" baseline="0">
              <a:ln>
                <a:noFill/>
              </a:ln>
              <a:solidFill>
                <a:srgbClr val="080808"/>
              </a:solidFill>
              <a:effectLst/>
              <a:latin typeface="Arial Unicode MS"/>
              <a:ea typeface="JetBrains Mono"/>
            </a:endParaRPr>
          </a:p>
          <a:p>
            <a:pPr marL="14287" indent="0">
              <a:buNone/>
            </a:pPr>
            <a:r>
              <a:rPr lang="en-US" altLang="ko-KR" sz="1400">
                <a:solidFill>
                  <a:srgbClr val="080808"/>
                </a:solidFill>
                <a:latin typeface="Arial Unicode MS"/>
                <a:ea typeface="JetBrains Mono"/>
              </a:rPr>
              <a:t>index() </a:t>
            </a:r>
            <a:r>
              <a:rPr lang="ko-KR" altLang="en-US" sz="1400">
                <a:solidFill>
                  <a:srgbClr val="080808"/>
                </a:solidFill>
                <a:latin typeface="Arial Unicode MS"/>
                <a:ea typeface="JetBrains Mono"/>
              </a:rPr>
              <a:t>뷰 함수는 최종적으로 클라이언트에게 응답할 데이터인 </a:t>
            </a:r>
            <a:r>
              <a:rPr lang="en-US" altLang="ko-KR" sz="1400">
                <a:solidFill>
                  <a:srgbClr val="080808"/>
                </a:solidFill>
                <a:latin typeface="Arial Unicode MS"/>
                <a:ea typeface="JetBrains Mono"/>
              </a:rPr>
              <a:t>HttpResponse </a:t>
            </a:r>
            <a:r>
              <a:rPr lang="ko-KR" altLang="en-US" sz="1400">
                <a:solidFill>
                  <a:srgbClr val="080808"/>
                </a:solidFill>
                <a:latin typeface="Arial Unicode MS"/>
                <a:ea typeface="JetBrains Mono"/>
              </a:rPr>
              <a:t>객체를 반환합니다</a:t>
            </a:r>
            <a:r>
              <a:rPr lang="en-US" altLang="ko-KR" sz="1400">
                <a:solidFill>
                  <a:srgbClr val="080808"/>
                </a:solidFill>
                <a:latin typeface="Arial Unicode MS"/>
                <a:ea typeface="JetBrains Mono"/>
              </a:rPr>
              <a:t>. </a:t>
            </a:r>
            <a:endParaRPr kumimoji="0" lang="en-US" altLang="ko-KR" sz="1400" b="0" i="0" u="none" strike="noStrike" cap="none" normalizeH="0" baseline="0">
              <a:ln>
                <a:noFill/>
              </a:ln>
              <a:solidFill>
                <a:srgbClr val="080808"/>
              </a:solidFill>
              <a:effectLst/>
              <a:latin typeface="Arial Unicode MS"/>
              <a:ea typeface="JetBrains Mono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66B81C7-41BE-4450-B263-6EB33538E63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B17FDE-20E4-4723-8476-2F4ACF18D788}" type="slidenum">
              <a:rPr lang="ko-KR" altLang="en-US" smtClean="0"/>
              <a:pPr/>
              <a:t>50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899DB9-2A9E-4787-9B6A-760A2DBB5BC2}"/>
              </a:ext>
            </a:extLst>
          </p:cNvPr>
          <p:cNvSpPr txBox="1"/>
          <p:nvPr/>
        </p:nvSpPr>
        <p:spPr>
          <a:xfrm>
            <a:off x="584292" y="5360565"/>
            <a:ext cx="7392623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/>
              <a:t>단축함수</a:t>
            </a:r>
            <a:endParaRPr lang="en-US" altLang="ko-KR" sz="1200"/>
          </a:p>
          <a:p>
            <a:r>
              <a:rPr lang="en-US" altLang="ko-KR" sz="1200"/>
              <a:t>- </a:t>
            </a:r>
            <a:r>
              <a:rPr lang="ko-KR" altLang="en-US" sz="1200"/>
              <a:t>웹 프로그램 개발 시 자주 사용되는 기능들</a:t>
            </a:r>
            <a:r>
              <a:rPr lang="en-US" altLang="ko-KR" sz="1200"/>
              <a:t>, </a:t>
            </a:r>
            <a:r>
              <a:rPr lang="ko-KR" altLang="en-US" sz="1200"/>
              <a:t>예를 들어 </a:t>
            </a:r>
            <a:r>
              <a:rPr lang="en-US" altLang="ko-KR" sz="1200"/>
              <a:t>render() </a:t>
            </a:r>
            <a:r>
              <a:rPr lang="ko-KR" altLang="en-US" sz="1200"/>
              <a:t>함수처럼 템플릿 코드를 로딩한 후에 컨텍스트 변수를 적용하고</a:t>
            </a:r>
            <a:r>
              <a:rPr lang="en-US" altLang="ko-KR" sz="1200"/>
              <a:t>, </a:t>
            </a:r>
            <a:r>
              <a:rPr lang="ko-KR" altLang="en-US" sz="1200"/>
              <a:t>그 결과를 </a:t>
            </a:r>
            <a:r>
              <a:rPr lang="en-US" altLang="ko-KR" sz="1200"/>
              <a:t>HTTPResponse </a:t>
            </a:r>
            <a:r>
              <a:rPr lang="ko-KR" altLang="en-US" sz="1200"/>
              <a:t>객체에 담아 반환하는 작업 등의 공통적으로 사용되는 기능들을 장고에서는 이미 개발하여 내장 함수로 제공하고 있고</a:t>
            </a:r>
            <a:r>
              <a:rPr lang="en-US" altLang="ko-KR" sz="1200"/>
              <a:t>, </a:t>
            </a:r>
            <a:r>
              <a:rPr lang="ko-KR" altLang="en-US" sz="1200"/>
              <a:t>이를 단축함수라고 합니다</a:t>
            </a:r>
            <a:r>
              <a:rPr lang="en-US" altLang="ko-KR" sz="1200"/>
              <a:t>. </a:t>
            </a:r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54896591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FA36FE-3BAC-4A47-AAE6-B5B921821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detail.html</a:t>
            </a:r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90ADA93-DA47-4528-A6D7-6A52F7DB203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C367242-D0D1-4C1E-93F5-08A88F2D735B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&lt;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h1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&gt;{{ question.question_text }}&lt;/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h1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&gt;</a:t>
            </a:r>
            <a:endParaRPr kumimoji="0" lang="en-US" altLang="ko-KR" sz="1400" b="0" i="0" u="none" strike="noStrike" cap="none" normalizeH="0" baseline="0">
              <a:ln>
                <a:noFill/>
              </a:ln>
              <a:solidFill>
                <a:srgbClr val="080808"/>
              </a:solidFill>
              <a:effectLst/>
              <a:latin typeface="Arial Unicode MS"/>
              <a:ea typeface="JetBrains Mono"/>
            </a:endParaRPr>
          </a:p>
          <a:p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{% if error_message %}&lt;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p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&gt;&lt;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strong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&gt;{{ error_message }}&lt;/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strong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&gt;&lt;/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p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&gt;{% endif %}</a:t>
            </a:r>
            <a:endParaRPr kumimoji="0" lang="en-US" altLang="ko-KR" sz="1400" b="0" i="0" u="none" strike="noStrike" cap="none" normalizeH="0" baseline="0">
              <a:ln>
                <a:noFill/>
              </a:ln>
              <a:solidFill>
                <a:srgbClr val="080808"/>
              </a:solidFill>
              <a:effectLst/>
              <a:latin typeface="Arial Unicode MS"/>
              <a:ea typeface="JetBrains Mono"/>
            </a:endParaRPr>
          </a:p>
          <a:p>
            <a:pPr lvl="1"/>
            <a:r>
              <a:rPr kumimoji="0" lang="ko-KR" altLang="en-US" sz="1175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에러가 있다면 에러 메시지를 화면에 보여줍니다</a:t>
            </a:r>
            <a:r>
              <a:rPr kumimoji="0" lang="en-US" altLang="ko-KR" sz="1175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. </a:t>
            </a:r>
            <a:r>
              <a:rPr kumimoji="0" lang="ko-KR" altLang="en-US" sz="1175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에러를 체크하는 로직은 </a:t>
            </a:r>
            <a:r>
              <a:rPr kumimoji="0" lang="en-US" altLang="ko-KR" sz="1175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vote() </a:t>
            </a:r>
            <a:r>
              <a:rPr kumimoji="0" lang="ko-KR" altLang="en-US" sz="1175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뷰 함수에 있습니다</a:t>
            </a:r>
            <a:r>
              <a:rPr kumimoji="0" lang="en-US" altLang="ko-KR" sz="1175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. </a:t>
            </a:r>
          </a:p>
          <a:p>
            <a:pPr lvl="1"/>
            <a:r>
              <a:rPr lang="en-US" altLang="ko-KR" sz="1175">
                <a:solidFill>
                  <a:srgbClr val="080808"/>
                </a:solidFill>
                <a:latin typeface="Arial Unicode MS"/>
                <a:ea typeface="JetBrains Mono"/>
              </a:rPr>
              <a:t>vote() </a:t>
            </a:r>
            <a:r>
              <a:rPr lang="ko-KR" altLang="en-US" sz="1175">
                <a:solidFill>
                  <a:srgbClr val="080808"/>
                </a:solidFill>
                <a:latin typeface="Arial Unicode MS"/>
                <a:ea typeface="JetBrains Mono"/>
              </a:rPr>
              <a:t>뷰 함수에서 익셉션이 발생되면 </a:t>
            </a:r>
            <a:r>
              <a:rPr lang="en-US" altLang="ko-KR" sz="1175">
                <a:solidFill>
                  <a:srgbClr val="080808"/>
                </a:solidFill>
                <a:latin typeface="Arial Unicode MS"/>
                <a:ea typeface="JetBrains Mono"/>
              </a:rPr>
              <a:t>error_message</a:t>
            </a:r>
            <a:r>
              <a:rPr lang="ko-KR" altLang="en-US" sz="1175">
                <a:solidFill>
                  <a:srgbClr val="080808"/>
                </a:solidFill>
                <a:latin typeface="Arial Unicode MS"/>
                <a:ea typeface="JetBrains Mono"/>
              </a:rPr>
              <a:t>를 담아서 </a:t>
            </a:r>
            <a:r>
              <a:rPr lang="en-US" altLang="ko-KR" sz="1175">
                <a:solidFill>
                  <a:srgbClr val="080808"/>
                </a:solidFill>
                <a:latin typeface="Arial Unicode MS"/>
                <a:ea typeface="JetBrains Mono"/>
              </a:rPr>
              <a:t>detail.html </a:t>
            </a:r>
            <a:r>
              <a:rPr lang="ko-KR" altLang="en-US" sz="1175">
                <a:solidFill>
                  <a:srgbClr val="080808"/>
                </a:solidFill>
                <a:latin typeface="Arial Unicode MS"/>
                <a:ea typeface="JetBrains Mono"/>
              </a:rPr>
              <a:t>템플릿을 렌더링하고</a:t>
            </a:r>
            <a:r>
              <a:rPr lang="en-US" altLang="ko-KR" sz="1175">
                <a:solidFill>
                  <a:srgbClr val="080808"/>
                </a:solidFill>
                <a:latin typeface="Arial Unicode MS"/>
                <a:ea typeface="JetBrains Mono"/>
              </a:rPr>
              <a:t>, </a:t>
            </a:r>
            <a:r>
              <a:rPr lang="ko-KR" altLang="en-US" sz="1175">
                <a:solidFill>
                  <a:srgbClr val="080808"/>
                </a:solidFill>
                <a:latin typeface="Arial Unicode MS"/>
                <a:ea typeface="JetBrains Mono"/>
              </a:rPr>
              <a:t>그에 따라 지금 보고 있는 </a:t>
            </a:r>
            <a:r>
              <a:rPr lang="en-US" altLang="ko-KR" sz="1175">
                <a:solidFill>
                  <a:srgbClr val="080808"/>
                </a:solidFill>
                <a:latin typeface="Arial Unicode MS"/>
                <a:ea typeface="JetBrains Mono"/>
              </a:rPr>
              <a:t>detail.html </a:t>
            </a:r>
            <a:r>
              <a:rPr lang="ko-KR" altLang="en-US" sz="1175">
                <a:solidFill>
                  <a:srgbClr val="080808"/>
                </a:solidFill>
                <a:latin typeface="Arial Unicode MS"/>
                <a:ea typeface="JetBrains Mono"/>
              </a:rPr>
              <a:t>템플릿에서 에러 메시지를 보여주게 됩니다</a:t>
            </a:r>
            <a:r>
              <a:rPr lang="en-US" altLang="ko-KR" sz="1175">
                <a:solidFill>
                  <a:srgbClr val="080808"/>
                </a:solidFill>
                <a:latin typeface="Arial Unicode MS"/>
                <a:ea typeface="JetBrains Mono"/>
              </a:rPr>
              <a:t>. </a:t>
            </a:r>
            <a:endParaRPr kumimoji="0" lang="en-US" altLang="ko-KR" sz="1175" b="0" i="0" u="none" strike="noStrike" cap="none" normalizeH="0" baseline="0">
              <a:ln>
                <a:noFill/>
              </a:ln>
              <a:solidFill>
                <a:srgbClr val="080808"/>
              </a:solidFill>
              <a:effectLst/>
              <a:latin typeface="Arial Unicode MS"/>
              <a:ea typeface="JetBrains Mono"/>
            </a:endParaRPr>
          </a:p>
          <a:p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&lt;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form 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174AD4"/>
                </a:solidFill>
                <a:effectLst/>
                <a:latin typeface="Arial Unicode MS"/>
                <a:ea typeface="JetBrains Mono"/>
              </a:rPr>
              <a:t>action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="{% url 'polls:vote' question.id %}" 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174AD4"/>
                </a:solidFill>
                <a:effectLst/>
                <a:latin typeface="Arial Unicode MS"/>
                <a:ea typeface="JetBrains Mono"/>
              </a:rPr>
              <a:t>method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="post"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&gt;</a:t>
            </a:r>
            <a:endParaRPr kumimoji="0" lang="en-US" altLang="ko-KR" sz="1400" b="0" i="0" u="none" strike="noStrike" cap="none" normalizeH="0" baseline="0">
              <a:ln>
                <a:noFill/>
              </a:ln>
              <a:solidFill>
                <a:srgbClr val="080808"/>
              </a:solidFill>
              <a:effectLst/>
              <a:latin typeface="Arial Unicode MS"/>
              <a:ea typeface="JetBrains Mono"/>
            </a:endParaRPr>
          </a:p>
          <a:p>
            <a:pPr lvl="1"/>
            <a:r>
              <a:rPr lang="ko-KR" altLang="en-US" sz="1175">
                <a:solidFill>
                  <a:srgbClr val="080808"/>
                </a:solidFill>
                <a:latin typeface="Arial Unicode MS"/>
                <a:ea typeface="JetBrains Mono"/>
              </a:rPr>
              <a:t>폼에 입력된 데이터는 </a:t>
            </a:r>
            <a:r>
              <a:rPr lang="en-US" altLang="ko-KR" sz="1175">
                <a:solidFill>
                  <a:srgbClr val="080808"/>
                </a:solidFill>
                <a:latin typeface="Arial Unicode MS"/>
                <a:ea typeface="JetBrains Mono"/>
              </a:rPr>
              <a:t>POST </a:t>
            </a:r>
            <a:r>
              <a:rPr lang="ko-KR" altLang="en-US" sz="1175">
                <a:solidFill>
                  <a:srgbClr val="080808"/>
                </a:solidFill>
                <a:latin typeface="Arial Unicode MS"/>
                <a:ea typeface="JetBrains Mono"/>
              </a:rPr>
              <a:t>방식으로 보냅니다</a:t>
            </a:r>
            <a:r>
              <a:rPr lang="en-US" altLang="ko-KR" sz="1175">
                <a:solidFill>
                  <a:srgbClr val="080808"/>
                </a:solidFill>
                <a:latin typeface="Arial Unicode MS"/>
                <a:ea typeface="JetBrains Mono"/>
              </a:rPr>
              <a:t>. </a:t>
            </a:r>
            <a:r>
              <a:rPr lang="ko-KR" altLang="en-US" sz="1175">
                <a:solidFill>
                  <a:srgbClr val="080808"/>
                </a:solidFill>
                <a:latin typeface="Arial Unicode MS"/>
                <a:ea typeface="JetBrains Mono"/>
              </a:rPr>
              <a:t>서버 측의 데이터를 변경하는 경우</a:t>
            </a:r>
            <a:r>
              <a:rPr lang="en-US" altLang="ko-KR" sz="1175">
                <a:solidFill>
                  <a:srgbClr val="080808"/>
                </a:solidFill>
                <a:latin typeface="Arial Unicode MS"/>
                <a:ea typeface="JetBrains Mono"/>
              </a:rPr>
              <a:t>, </a:t>
            </a:r>
            <a:r>
              <a:rPr lang="ko-KR" altLang="en-US" sz="1175">
                <a:solidFill>
                  <a:srgbClr val="080808"/>
                </a:solidFill>
                <a:latin typeface="Arial Unicode MS"/>
                <a:ea typeface="JetBrains Mono"/>
              </a:rPr>
              <a:t>일반적으로 </a:t>
            </a:r>
            <a:r>
              <a:rPr lang="en-US" altLang="ko-KR" sz="1175">
                <a:solidFill>
                  <a:srgbClr val="080808"/>
                </a:solidFill>
                <a:latin typeface="Arial Unicode MS"/>
                <a:ea typeface="JetBrains Mono"/>
              </a:rPr>
              <a:t>GET</a:t>
            </a:r>
            <a:r>
              <a:rPr lang="ko-KR" altLang="en-US" sz="1175">
                <a:solidFill>
                  <a:srgbClr val="080808"/>
                </a:solidFill>
                <a:latin typeface="Arial Unicode MS"/>
                <a:ea typeface="JetBrains Mono"/>
              </a:rPr>
              <a:t>이 아니라 </a:t>
            </a:r>
            <a:r>
              <a:rPr lang="en-US" altLang="ko-KR" sz="1175">
                <a:solidFill>
                  <a:srgbClr val="080808"/>
                </a:solidFill>
                <a:latin typeface="Arial Unicode MS"/>
                <a:ea typeface="JetBrains Mono"/>
              </a:rPr>
              <a:t>POST </a:t>
            </a:r>
            <a:r>
              <a:rPr lang="ko-KR" altLang="en-US" sz="1175">
                <a:solidFill>
                  <a:srgbClr val="080808"/>
                </a:solidFill>
                <a:latin typeface="Arial Unicode MS"/>
                <a:ea typeface="JetBrains Mono"/>
              </a:rPr>
              <a:t>방식을 사용합니다</a:t>
            </a:r>
            <a:r>
              <a:rPr lang="en-US" altLang="ko-KR" sz="1175">
                <a:solidFill>
                  <a:srgbClr val="080808"/>
                </a:solidFill>
                <a:latin typeface="Arial Unicode MS"/>
                <a:ea typeface="JetBrains Mono"/>
              </a:rPr>
              <a:t>. </a:t>
            </a:r>
          </a:p>
          <a:p>
            <a:pPr lvl="1"/>
            <a:r>
              <a:rPr lang="en-US" altLang="ko-KR" sz="1175">
                <a:solidFill>
                  <a:srgbClr val="080808"/>
                </a:solidFill>
                <a:latin typeface="Arial Unicode MS"/>
                <a:ea typeface="JetBrains Mono"/>
              </a:rPr>
              <a:t>polls:vote</a:t>
            </a:r>
            <a:r>
              <a:rPr lang="ko-KR" altLang="en-US" sz="1175">
                <a:solidFill>
                  <a:srgbClr val="080808"/>
                </a:solidFill>
                <a:latin typeface="Arial Unicode MS"/>
                <a:ea typeface="JetBrains Mono"/>
              </a:rPr>
              <a:t>는 </a:t>
            </a:r>
            <a:r>
              <a:rPr lang="en-US" altLang="ko-KR" sz="1175">
                <a:solidFill>
                  <a:srgbClr val="080808"/>
                </a:solidFill>
                <a:latin typeface="Arial Unicode MS"/>
                <a:ea typeface="JetBrains Mono"/>
              </a:rPr>
              <a:t>URLconf</a:t>
            </a:r>
            <a:r>
              <a:rPr lang="ko-KR" altLang="en-US" sz="1175">
                <a:solidFill>
                  <a:srgbClr val="080808"/>
                </a:solidFill>
                <a:latin typeface="Arial Unicode MS"/>
                <a:ea typeface="JetBrains Mono"/>
              </a:rPr>
              <a:t>에서 정의한 </a:t>
            </a:r>
            <a:r>
              <a:rPr lang="en-US" altLang="ko-KR" sz="1175">
                <a:solidFill>
                  <a:srgbClr val="080808"/>
                </a:solidFill>
                <a:latin typeface="Arial Unicode MS"/>
                <a:ea typeface="JetBrains Mono"/>
              </a:rPr>
              <a:t>URL </a:t>
            </a:r>
            <a:r>
              <a:rPr lang="ko-KR" altLang="en-US" sz="1175">
                <a:solidFill>
                  <a:srgbClr val="080808"/>
                </a:solidFill>
                <a:latin typeface="Arial Unicode MS"/>
                <a:ea typeface="JetBrains Mono"/>
              </a:rPr>
              <a:t>패턴의 이름입니다</a:t>
            </a:r>
            <a:r>
              <a:rPr lang="en-US" altLang="ko-KR" sz="1175">
                <a:solidFill>
                  <a:srgbClr val="080808"/>
                </a:solidFill>
                <a:latin typeface="Arial Unicode MS"/>
                <a:ea typeface="JetBrains Mono"/>
              </a:rPr>
              <a:t>. </a:t>
            </a:r>
          </a:p>
          <a:p>
            <a:pPr lvl="2"/>
            <a:r>
              <a:rPr lang="en-US" altLang="ko-KR" sz="1100">
                <a:solidFill>
                  <a:srgbClr val="080808"/>
                </a:solidFill>
                <a:latin typeface="Arial Unicode MS"/>
                <a:ea typeface="JetBrains Mono"/>
              </a:rPr>
              <a:t>path('&lt;int:question_id&gt;/vote/', views.vote, name='vote'),           # /polls/</a:t>
            </a:r>
            <a:r>
              <a:rPr lang="ko-KR" altLang="en-US" sz="1100">
                <a:solidFill>
                  <a:srgbClr val="080808"/>
                </a:solidFill>
                <a:latin typeface="Arial Unicode MS"/>
                <a:ea typeface="JetBrains Mono"/>
              </a:rPr>
              <a:t>넘버</a:t>
            </a:r>
            <a:r>
              <a:rPr lang="en-US" altLang="ko-KR" sz="1100">
                <a:solidFill>
                  <a:srgbClr val="080808"/>
                </a:solidFill>
                <a:latin typeface="Arial Unicode MS"/>
                <a:ea typeface="JetBrains Mono"/>
              </a:rPr>
              <a:t>/vote/</a:t>
            </a:r>
          </a:p>
          <a:p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{% csrf_token %}</a:t>
            </a:r>
            <a:endParaRPr kumimoji="0" lang="en-US" altLang="ko-KR" sz="1400" b="0" i="0" u="none" strike="noStrike" cap="none" normalizeH="0" baseline="0">
              <a:ln>
                <a:noFill/>
              </a:ln>
              <a:solidFill>
                <a:srgbClr val="080808"/>
              </a:solidFill>
              <a:effectLst/>
              <a:latin typeface="Arial Unicode MS"/>
              <a:ea typeface="JetBrains Mono"/>
            </a:endParaRPr>
          </a:p>
          <a:p>
            <a:pPr lvl="1"/>
            <a:r>
              <a:rPr lang="en-US" altLang="ko-KR" sz="1175">
                <a:solidFill>
                  <a:srgbClr val="080808"/>
                </a:solidFill>
                <a:latin typeface="Arial Unicode MS"/>
                <a:ea typeface="JetBrains Mono"/>
              </a:rPr>
              <a:t>CSRF(Cross Site Request Forgery) </a:t>
            </a:r>
            <a:r>
              <a:rPr lang="ko-KR" altLang="en-US" sz="1175">
                <a:solidFill>
                  <a:srgbClr val="080808"/>
                </a:solidFill>
                <a:latin typeface="Arial Unicode MS"/>
                <a:ea typeface="JetBrains Mono"/>
              </a:rPr>
              <a:t>공격을 방지하기 위한 제공되는 기능입니다</a:t>
            </a:r>
            <a:r>
              <a:rPr lang="en-US" altLang="ko-KR" sz="1175">
                <a:solidFill>
                  <a:srgbClr val="080808"/>
                </a:solidFill>
                <a:latin typeface="Arial Unicode MS"/>
                <a:ea typeface="JetBrains Mono"/>
              </a:rPr>
              <a:t>. </a:t>
            </a:r>
          </a:p>
          <a:p>
            <a:pPr marL="0" indent="0">
              <a:buNone/>
            </a:pP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55FD633-525A-4172-88B4-E076E6553C23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B17FDE-20E4-4723-8476-2F4ACF18D788}" type="slidenum">
              <a:rPr lang="ko-KR" altLang="en-US" smtClean="0"/>
              <a:pPr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511303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FA36FE-3BAC-4A47-AAE6-B5B921821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detail.html</a:t>
            </a:r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90ADA93-DA47-4528-A6D7-6A52F7DB203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C367242-D0D1-4C1E-93F5-08A88F2D735B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{% for choice in question.choice_set.all %}</a:t>
            </a:r>
            <a:endParaRPr kumimoji="0" lang="en-US" altLang="ko-KR" sz="1400" b="0" i="0" u="none" strike="noStrike" cap="none" normalizeH="0" baseline="0">
              <a:ln>
                <a:noFill/>
              </a:ln>
              <a:solidFill>
                <a:srgbClr val="080808"/>
              </a:solidFill>
              <a:effectLst/>
              <a:latin typeface="Arial Unicode MS"/>
              <a:ea typeface="JetBrains Mono"/>
            </a:endParaRPr>
          </a:p>
          <a:p>
            <a:pPr lvl="1"/>
            <a:r>
              <a:rPr lang="en-US" altLang="ko-KR" sz="1175">
                <a:solidFill>
                  <a:srgbClr val="080808"/>
                </a:solidFill>
                <a:latin typeface="Arial Unicode MS"/>
                <a:ea typeface="JetBrains Mono"/>
              </a:rPr>
              <a:t>{% for %} </a:t>
            </a:r>
            <a:r>
              <a:rPr lang="ko-KR" altLang="en-US" sz="1175">
                <a:solidFill>
                  <a:srgbClr val="080808"/>
                </a:solidFill>
                <a:latin typeface="Arial Unicode MS"/>
                <a:ea typeface="JetBrains Mono"/>
              </a:rPr>
              <a:t>태그로 뷰 함수에서 넘어온 객체를 순회하고 있습니다</a:t>
            </a:r>
            <a:r>
              <a:rPr lang="en-US" altLang="ko-KR" sz="1175">
                <a:solidFill>
                  <a:srgbClr val="080808"/>
                </a:solidFill>
                <a:latin typeface="Arial Unicode MS"/>
                <a:ea typeface="JetBrains Mono"/>
              </a:rPr>
              <a:t>. </a:t>
            </a:r>
          </a:p>
          <a:p>
            <a:pPr lvl="1"/>
            <a:r>
              <a:rPr lang="en-US" altLang="ko-KR" sz="1175">
                <a:solidFill>
                  <a:srgbClr val="080808"/>
                </a:solidFill>
                <a:latin typeface="Arial Unicode MS"/>
                <a:ea typeface="JetBrains Mono"/>
              </a:rPr>
              <a:t>index() </a:t>
            </a:r>
            <a:r>
              <a:rPr lang="ko-KR" altLang="en-US" sz="1175">
                <a:solidFill>
                  <a:srgbClr val="080808"/>
                </a:solidFill>
                <a:latin typeface="Arial Unicode MS"/>
                <a:ea typeface="JetBrains Mono"/>
              </a:rPr>
              <a:t>뷰에서처럼 이번 </a:t>
            </a:r>
            <a:r>
              <a:rPr lang="en-US" altLang="ko-KR" sz="1175">
                <a:solidFill>
                  <a:srgbClr val="080808"/>
                </a:solidFill>
                <a:latin typeface="Arial Unicode MS"/>
                <a:ea typeface="JetBrains Mono"/>
              </a:rPr>
              <a:t>detail() </a:t>
            </a:r>
            <a:r>
              <a:rPr lang="ko-KR" altLang="en-US" sz="1175">
                <a:solidFill>
                  <a:srgbClr val="080808"/>
                </a:solidFill>
                <a:latin typeface="Arial Unicode MS"/>
                <a:ea typeface="JetBrains Mono"/>
              </a:rPr>
              <a:t>뷰 함수에서도 </a:t>
            </a:r>
            <a:r>
              <a:rPr lang="en-US" altLang="ko-KR" sz="1175">
                <a:solidFill>
                  <a:srgbClr val="080808"/>
                </a:solidFill>
                <a:latin typeface="Arial Unicode MS"/>
                <a:ea typeface="JetBrains Mono"/>
              </a:rPr>
              <a:t>Question </a:t>
            </a:r>
            <a:r>
              <a:rPr lang="ko-KR" altLang="en-US" sz="1175">
                <a:solidFill>
                  <a:srgbClr val="080808"/>
                </a:solidFill>
                <a:latin typeface="Arial Unicode MS"/>
                <a:ea typeface="JetBrains Mono"/>
              </a:rPr>
              <a:t>객체를 템플릿으로 넘겨주고 있습니다</a:t>
            </a:r>
            <a:r>
              <a:rPr lang="en-US" altLang="ko-KR" sz="1175">
                <a:solidFill>
                  <a:srgbClr val="080808"/>
                </a:solidFill>
                <a:latin typeface="Arial Unicode MS"/>
                <a:ea typeface="JetBrains Mono"/>
              </a:rPr>
              <a:t>. </a:t>
            </a:r>
          </a:p>
          <a:p>
            <a:pPr lvl="1"/>
            <a:r>
              <a:rPr lang="ko-KR" altLang="en-US" sz="1175">
                <a:solidFill>
                  <a:srgbClr val="080808"/>
                </a:solidFill>
                <a:latin typeface="Arial Unicode MS"/>
                <a:ea typeface="JetBrains Mono"/>
              </a:rPr>
              <a:t>뷰 함수를 작성할 때 템플릿에서 무엇을 넘겨줄지는 항상 숙고해야하는 사항입니다</a:t>
            </a:r>
            <a:r>
              <a:rPr lang="en-US" altLang="ko-KR" sz="1175">
                <a:solidFill>
                  <a:srgbClr val="080808"/>
                </a:solidFill>
                <a:latin typeface="Arial Unicode MS"/>
                <a:ea typeface="JetBrains Mono"/>
              </a:rPr>
              <a:t>. question.choice_set.all</a:t>
            </a:r>
            <a:r>
              <a:rPr lang="ko-KR" altLang="en-US" sz="1175">
                <a:solidFill>
                  <a:srgbClr val="080808"/>
                </a:solidFill>
                <a:latin typeface="Arial Unicode MS"/>
                <a:ea typeface="JetBrains Mono"/>
              </a:rPr>
              <a:t>의 의미는 </a:t>
            </a:r>
            <a:r>
              <a:rPr lang="en-US" altLang="ko-KR" sz="1175">
                <a:solidFill>
                  <a:srgbClr val="080808"/>
                </a:solidFill>
                <a:latin typeface="Arial Unicode MS"/>
                <a:ea typeface="JetBrains Mono"/>
              </a:rPr>
              <a:t>Question </a:t>
            </a:r>
            <a:r>
              <a:rPr lang="ko-KR" altLang="en-US" sz="1175">
                <a:solidFill>
                  <a:srgbClr val="080808"/>
                </a:solidFill>
                <a:latin typeface="Arial Unicode MS"/>
                <a:ea typeface="JetBrains Mono"/>
              </a:rPr>
              <a:t>객체의 </a:t>
            </a:r>
            <a:r>
              <a:rPr lang="en-US" altLang="ko-KR" sz="1175">
                <a:solidFill>
                  <a:srgbClr val="080808"/>
                </a:solidFill>
                <a:latin typeface="Arial Unicode MS"/>
                <a:ea typeface="JetBrains Mono"/>
              </a:rPr>
              <a:t>choice_set </a:t>
            </a:r>
            <a:r>
              <a:rPr lang="ko-KR" altLang="en-US" sz="1175">
                <a:solidFill>
                  <a:srgbClr val="080808"/>
                </a:solidFill>
                <a:latin typeface="Arial Unicode MS"/>
                <a:ea typeface="JetBrains Mono"/>
              </a:rPr>
              <a:t>속성에 들어 있는 모든 항목을 의미합니다</a:t>
            </a:r>
            <a:r>
              <a:rPr lang="en-US" altLang="ko-KR" sz="1175">
                <a:solidFill>
                  <a:srgbClr val="080808"/>
                </a:solidFill>
                <a:latin typeface="Arial Unicode MS"/>
                <a:ea typeface="JetBrains Mono"/>
              </a:rPr>
              <a:t>. </a:t>
            </a:r>
          </a:p>
          <a:p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&lt;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input 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174AD4"/>
                </a:solidFill>
                <a:effectLst/>
                <a:latin typeface="Arial Unicode MS"/>
                <a:ea typeface="JetBrains Mono"/>
              </a:rPr>
              <a:t>type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="radio" 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174AD4"/>
                </a:solidFill>
                <a:effectLst/>
                <a:latin typeface="Arial Unicode MS"/>
                <a:ea typeface="JetBrains Mono"/>
              </a:rPr>
              <a:t>name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="choice" 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174AD4"/>
                </a:solidFill>
                <a:effectLst/>
                <a:latin typeface="Arial Unicode MS"/>
                <a:ea typeface="JetBrains Mono"/>
              </a:rPr>
              <a:t>id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="choice{{ forloop.counter }}" 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174AD4"/>
                </a:solidFill>
                <a:effectLst/>
                <a:latin typeface="Arial Unicode MS"/>
                <a:ea typeface="JetBrains Mono"/>
              </a:rPr>
              <a:t>value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="{{ choice.id }}" 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/&gt;</a:t>
            </a:r>
            <a:endParaRPr kumimoji="0" lang="en-US" altLang="ko-KR" sz="1400" b="0" i="0" u="none" strike="noStrike" cap="none" normalizeH="0" baseline="0">
              <a:ln>
                <a:noFill/>
              </a:ln>
              <a:solidFill>
                <a:srgbClr val="080808"/>
              </a:solidFill>
              <a:effectLst/>
              <a:latin typeface="Arial Unicode MS"/>
              <a:ea typeface="JetBrains Mono"/>
            </a:endParaRPr>
          </a:p>
          <a:p>
            <a:pPr lvl="1"/>
            <a:r>
              <a:rPr lang="ko-KR" altLang="en-US" sz="1175">
                <a:solidFill>
                  <a:srgbClr val="080808"/>
                </a:solidFill>
                <a:latin typeface="Arial Unicode MS"/>
                <a:ea typeface="JetBrains Mono"/>
              </a:rPr>
              <a:t>라디오 버튼으로 답변 항목을 보여주고 있습니다</a:t>
            </a:r>
            <a:r>
              <a:rPr lang="en-US" altLang="ko-KR" sz="1175">
                <a:solidFill>
                  <a:srgbClr val="080808"/>
                </a:solidFill>
                <a:latin typeface="Arial Unicode MS"/>
                <a:ea typeface="JetBrains Mono"/>
              </a:rPr>
              <a:t>. </a:t>
            </a:r>
            <a:r>
              <a:rPr lang="ko-KR" altLang="en-US" sz="1175">
                <a:solidFill>
                  <a:srgbClr val="080808"/>
                </a:solidFill>
                <a:latin typeface="Arial Unicode MS"/>
                <a:ea typeface="JetBrains Mono"/>
              </a:rPr>
              <a:t>해당 라디오 버튼을 선택하면 </a:t>
            </a:r>
            <a:r>
              <a:rPr lang="en-US" altLang="ko-KR" sz="1175">
                <a:solidFill>
                  <a:srgbClr val="080808"/>
                </a:solidFill>
                <a:latin typeface="Arial Unicode MS"/>
                <a:ea typeface="JetBrains Mono"/>
              </a:rPr>
              <a:t>POST </a:t>
            </a:r>
            <a:r>
              <a:rPr lang="ko-KR" altLang="en-US" sz="1175">
                <a:solidFill>
                  <a:srgbClr val="080808"/>
                </a:solidFill>
                <a:latin typeface="Arial Unicode MS"/>
                <a:ea typeface="JetBrains Mono"/>
              </a:rPr>
              <a:t>데이터가 </a:t>
            </a:r>
            <a:r>
              <a:rPr lang="en-US" altLang="ko-KR" sz="1175">
                <a:solidFill>
                  <a:srgbClr val="080808"/>
                </a:solidFill>
                <a:latin typeface="Arial Unicode MS"/>
                <a:ea typeface="JetBrains Mono"/>
              </a:rPr>
              <a:t>‘choice=‘3’(choice.id) </a:t>
            </a:r>
            <a:r>
              <a:rPr lang="ko-KR" altLang="en-US" sz="1175">
                <a:solidFill>
                  <a:srgbClr val="080808"/>
                </a:solidFill>
                <a:latin typeface="Arial Unicode MS"/>
                <a:ea typeface="JetBrains Mono"/>
              </a:rPr>
              <a:t>형태로 구성되도록 </a:t>
            </a:r>
            <a:r>
              <a:rPr lang="en-US" altLang="ko-KR" sz="1175">
                <a:solidFill>
                  <a:srgbClr val="080808"/>
                </a:solidFill>
                <a:latin typeface="Arial Unicode MS"/>
                <a:ea typeface="JetBrains Mono"/>
              </a:rPr>
              <a:t>name</a:t>
            </a:r>
            <a:r>
              <a:rPr lang="ko-KR" altLang="en-US" sz="1175">
                <a:solidFill>
                  <a:srgbClr val="080808"/>
                </a:solidFill>
                <a:latin typeface="Arial Unicode MS"/>
                <a:ea typeface="JetBrains Mono"/>
              </a:rPr>
              <a:t>과 </a:t>
            </a:r>
            <a:r>
              <a:rPr lang="en-US" altLang="ko-KR" sz="1175">
                <a:solidFill>
                  <a:srgbClr val="080808"/>
                </a:solidFill>
                <a:latin typeface="Arial Unicode MS"/>
                <a:ea typeface="JetBrains Mono"/>
              </a:rPr>
              <a:t>value </a:t>
            </a:r>
            <a:r>
              <a:rPr lang="ko-KR" altLang="en-US" sz="1175">
                <a:solidFill>
                  <a:srgbClr val="080808"/>
                </a:solidFill>
                <a:latin typeface="Arial Unicode MS"/>
                <a:ea typeface="JetBrains Mono"/>
              </a:rPr>
              <a:t>속성을 정의하고 있습니다</a:t>
            </a:r>
            <a:r>
              <a:rPr lang="en-US" altLang="ko-KR" sz="1175">
                <a:solidFill>
                  <a:srgbClr val="080808"/>
                </a:solidFill>
                <a:latin typeface="Arial Unicode MS"/>
                <a:ea typeface="JetBrains Mono"/>
              </a:rPr>
              <a:t>. </a:t>
            </a:r>
          </a:p>
          <a:p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&lt;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label 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174AD4"/>
                </a:solidFill>
                <a:effectLst/>
                <a:latin typeface="Arial Unicode MS"/>
                <a:ea typeface="JetBrains Mono"/>
              </a:rPr>
              <a:t>for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="choice{{ forloop.counter }}"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&gt;{{ choice.choice_text }}&lt;/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label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&gt;&lt;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br 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/&gt;</a:t>
            </a:r>
            <a:endParaRPr kumimoji="0" lang="en-US" altLang="ko-KR" sz="1400" b="0" i="0" u="none" strike="noStrike" cap="none" normalizeH="0" baseline="0">
              <a:ln>
                <a:noFill/>
              </a:ln>
              <a:solidFill>
                <a:srgbClr val="080808"/>
              </a:solidFill>
              <a:effectLst/>
              <a:latin typeface="Arial Unicode MS"/>
              <a:ea typeface="JetBrains Mono"/>
            </a:endParaRPr>
          </a:p>
          <a:p>
            <a:pPr lvl="1"/>
            <a:r>
              <a:rPr lang="en-US" altLang="ko-KR" sz="1175">
                <a:solidFill>
                  <a:srgbClr val="080808"/>
                </a:solidFill>
                <a:latin typeface="Arial Unicode MS"/>
                <a:ea typeface="JetBrains Mono"/>
              </a:rPr>
              <a:t>forloop.counter </a:t>
            </a:r>
            <a:r>
              <a:rPr lang="ko-KR" altLang="en-US" sz="1175">
                <a:solidFill>
                  <a:srgbClr val="080808"/>
                </a:solidFill>
                <a:latin typeface="Arial Unicode MS"/>
                <a:ea typeface="JetBrains Mono"/>
              </a:rPr>
              <a:t>변수는 </a:t>
            </a:r>
            <a:r>
              <a:rPr lang="en-US" altLang="ko-KR" sz="1175">
                <a:solidFill>
                  <a:srgbClr val="080808"/>
                </a:solidFill>
                <a:latin typeface="Arial Unicode MS"/>
                <a:ea typeface="JetBrains Mono"/>
              </a:rPr>
              <a:t>for </a:t>
            </a:r>
            <a:r>
              <a:rPr lang="ko-KR" altLang="en-US" sz="1175">
                <a:solidFill>
                  <a:srgbClr val="080808"/>
                </a:solidFill>
                <a:latin typeface="Arial Unicode MS"/>
                <a:ea typeface="JetBrains Mono"/>
              </a:rPr>
              <a:t>루프를 실행한 횟수를 담고 있는 템플릿 변수입니다</a:t>
            </a:r>
            <a:r>
              <a:rPr lang="en-US" altLang="ko-KR" sz="1175">
                <a:solidFill>
                  <a:srgbClr val="080808"/>
                </a:solidFill>
                <a:latin typeface="Arial Unicode MS"/>
                <a:ea typeface="JetBrains Mono"/>
              </a:rPr>
              <a:t>. </a:t>
            </a:r>
          </a:p>
          <a:p>
            <a:pPr lvl="1"/>
            <a:r>
              <a:rPr lang="en-US" altLang="ko-KR" sz="1175">
                <a:solidFill>
                  <a:srgbClr val="080808"/>
                </a:solidFill>
                <a:latin typeface="Arial Unicode MS"/>
                <a:ea typeface="JetBrains Mono"/>
              </a:rPr>
              <a:t>&lt;label for&gt; </a:t>
            </a:r>
            <a:r>
              <a:rPr lang="ko-KR" altLang="en-US" sz="1175">
                <a:solidFill>
                  <a:srgbClr val="080808"/>
                </a:solidFill>
                <a:latin typeface="Arial Unicode MS"/>
                <a:ea typeface="JetBrains Mono"/>
              </a:rPr>
              <a:t>속성과 </a:t>
            </a:r>
            <a:r>
              <a:rPr lang="en-US" altLang="ko-KR" sz="1175">
                <a:solidFill>
                  <a:srgbClr val="080808"/>
                </a:solidFill>
                <a:latin typeface="Arial Unicode MS"/>
                <a:ea typeface="JetBrains Mono"/>
              </a:rPr>
              <a:t>&lt;input</a:t>
            </a:r>
            <a:r>
              <a:rPr lang="ko-KR" altLang="en-US" sz="1175">
                <a:solidFill>
                  <a:srgbClr val="080808"/>
                </a:solidFill>
                <a:latin typeface="Arial Unicode MS"/>
                <a:ea typeface="JetBrains Mono"/>
              </a:rPr>
              <a:t> </a:t>
            </a:r>
            <a:r>
              <a:rPr lang="en-US" altLang="ko-KR" sz="1175">
                <a:solidFill>
                  <a:srgbClr val="080808"/>
                </a:solidFill>
                <a:latin typeface="Arial Unicode MS"/>
                <a:ea typeface="JetBrains Mono"/>
              </a:rPr>
              <a:t>id&gt; </a:t>
            </a:r>
            <a:r>
              <a:rPr lang="ko-KR" altLang="en-US" sz="1175">
                <a:solidFill>
                  <a:srgbClr val="080808"/>
                </a:solidFill>
                <a:latin typeface="Arial Unicode MS"/>
                <a:ea typeface="JetBrains Mono"/>
              </a:rPr>
              <a:t>속성은 값이 같아야 서로 바인딩됩니다</a:t>
            </a:r>
            <a:r>
              <a:rPr lang="en-US" altLang="ko-KR" sz="1175">
                <a:solidFill>
                  <a:srgbClr val="080808"/>
                </a:solidFill>
                <a:latin typeface="Arial Unicode MS"/>
                <a:ea typeface="JetBrains Mono"/>
              </a:rPr>
              <a:t>. </a:t>
            </a:r>
          </a:p>
          <a:p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{% endfor %}</a:t>
            </a:r>
            <a:b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&lt;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input 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174AD4"/>
                </a:solidFill>
                <a:effectLst/>
                <a:latin typeface="Arial Unicode MS"/>
                <a:ea typeface="JetBrains Mono"/>
              </a:rPr>
              <a:t>type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="submit" 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174AD4"/>
                </a:solidFill>
                <a:effectLst/>
                <a:latin typeface="Arial Unicode MS"/>
                <a:ea typeface="JetBrains Mono"/>
              </a:rPr>
              <a:t>value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="Vote" 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/&gt;</a:t>
            </a:r>
            <a:endParaRPr kumimoji="0" lang="en-US" altLang="ko-KR" sz="1400" b="0" i="0" u="none" strike="noStrike" cap="none" normalizeH="0" baseline="0">
              <a:ln>
                <a:noFill/>
              </a:ln>
              <a:solidFill>
                <a:srgbClr val="080808"/>
              </a:solidFill>
              <a:effectLst/>
              <a:latin typeface="Arial Unicode MS"/>
              <a:ea typeface="JetBrains Mono"/>
            </a:endParaRPr>
          </a:p>
          <a:p>
            <a:pPr lvl="1"/>
            <a:r>
              <a:rPr kumimoji="0" lang="en-US" altLang="ko-KR" sz="1175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Vote </a:t>
            </a:r>
            <a:r>
              <a:rPr kumimoji="0" lang="ko-KR" altLang="en-US" sz="1175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버튼을 클릭하면 사용자가 선택한 폼 데이터가 </a:t>
            </a:r>
            <a:r>
              <a:rPr kumimoji="0" lang="en-US" altLang="ko-KR" sz="1175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POST </a:t>
            </a:r>
            <a:r>
              <a:rPr kumimoji="0" lang="ko-KR" altLang="en-US" sz="1175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방식으로 </a:t>
            </a:r>
            <a:r>
              <a:rPr kumimoji="0" lang="en-US" altLang="ko-KR" sz="1175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polls:vote URL</a:t>
            </a:r>
            <a:r>
              <a:rPr kumimoji="0" lang="ko-KR" altLang="en-US" sz="1175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로 전송됩니다</a:t>
            </a:r>
            <a:r>
              <a:rPr kumimoji="0" lang="en-US" altLang="ko-KR" sz="1175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. </a:t>
            </a:r>
          </a:p>
          <a:p>
            <a:pPr lvl="1"/>
            <a:r>
              <a:rPr kumimoji="0" lang="en-US" altLang="ko-KR" sz="1175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vote() </a:t>
            </a:r>
            <a:r>
              <a:rPr kumimoji="0" lang="ko-KR" altLang="en-US" sz="1175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뷰 함수에서는 </a:t>
            </a:r>
            <a:r>
              <a:rPr kumimoji="0" lang="en-US" altLang="ko-KR" sz="1175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request.POST[‘choice’]</a:t>
            </a:r>
            <a:r>
              <a:rPr kumimoji="0" lang="ko-KR" altLang="en-US" sz="1175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구문으로 액세스합니다</a:t>
            </a:r>
            <a:r>
              <a:rPr kumimoji="0" lang="en-US" altLang="ko-KR" sz="1175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. </a:t>
            </a:r>
          </a:p>
          <a:p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&lt;/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form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&gt;</a:t>
            </a:r>
            <a:endParaRPr kumimoji="0" lang="ko-KR" altLang="ko-KR" sz="3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55FD633-525A-4172-88B4-E076E6553C23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B17FDE-20E4-4723-8476-2F4ACF18D788}" type="slidenum">
              <a:rPr lang="ko-KR" altLang="en-US" smtClean="0"/>
              <a:pPr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158612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07DEBD-FB9C-4CAE-AF35-D432EA7CC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detail() </a:t>
            </a:r>
            <a:r>
              <a:rPr lang="ko-KR" altLang="en-US"/>
              <a:t>뷰 함수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E4CF8A1-8A09-49F3-8917-24C71310141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5D5E373-7D4D-4669-A318-67E54F3CFEED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def 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detail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(request, question_id):</a:t>
            </a:r>
            <a:endParaRPr kumimoji="0" lang="en-US" altLang="ko-KR" sz="1400" b="0" i="0" u="none" strike="noStrike" cap="none" normalizeH="0" baseline="0">
              <a:ln>
                <a:noFill/>
              </a:ln>
              <a:solidFill>
                <a:srgbClr val="080808"/>
              </a:solidFill>
              <a:effectLst/>
              <a:latin typeface="Arial Unicode MS"/>
              <a:ea typeface="JetBrains Mono"/>
            </a:endParaRPr>
          </a:p>
          <a:p>
            <a:pPr lvl="1"/>
            <a:r>
              <a:rPr lang="ko-KR" altLang="en-US" sz="1175">
                <a:solidFill>
                  <a:srgbClr val="080808"/>
                </a:solidFill>
                <a:latin typeface="Arial Unicode MS"/>
                <a:ea typeface="JetBrains Mono"/>
              </a:rPr>
              <a:t>뷰 함수를 정의합니다</a:t>
            </a:r>
            <a:r>
              <a:rPr lang="en-US" altLang="ko-KR" sz="1175">
                <a:solidFill>
                  <a:srgbClr val="080808"/>
                </a:solidFill>
                <a:latin typeface="Arial Unicode MS"/>
                <a:ea typeface="JetBrains Mono"/>
              </a:rPr>
              <a:t>. request </a:t>
            </a:r>
            <a:r>
              <a:rPr lang="ko-KR" altLang="en-US" sz="1175">
                <a:solidFill>
                  <a:srgbClr val="080808"/>
                </a:solidFill>
                <a:latin typeface="Arial Unicode MS"/>
                <a:ea typeface="JetBrains Mono"/>
              </a:rPr>
              <a:t>객체는 필수 인자이고</a:t>
            </a:r>
            <a:r>
              <a:rPr lang="en-US" altLang="ko-KR" sz="1175">
                <a:solidFill>
                  <a:srgbClr val="080808"/>
                </a:solidFill>
                <a:latin typeface="Arial Unicode MS"/>
                <a:ea typeface="JetBrains Mono"/>
              </a:rPr>
              <a:t>, </a:t>
            </a:r>
            <a:r>
              <a:rPr lang="ko-KR" altLang="en-US" sz="1175">
                <a:solidFill>
                  <a:srgbClr val="080808"/>
                </a:solidFill>
                <a:latin typeface="Arial Unicode MS"/>
                <a:ea typeface="JetBrains Mono"/>
              </a:rPr>
              <a:t>추가적으로 </a:t>
            </a:r>
            <a:r>
              <a:rPr lang="en-US" altLang="ko-KR" sz="1175">
                <a:solidFill>
                  <a:srgbClr val="080808"/>
                </a:solidFill>
                <a:latin typeface="Arial Unicode MS"/>
                <a:ea typeface="JetBrains Mono"/>
              </a:rPr>
              <a:t>question_id </a:t>
            </a:r>
            <a:r>
              <a:rPr lang="ko-KR" altLang="en-US" sz="1175">
                <a:solidFill>
                  <a:srgbClr val="080808"/>
                </a:solidFill>
                <a:latin typeface="Arial Unicode MS"/>
                <a:ea typeface="JetBrains Mono"/>
              </a:rPr>
              <a:t>인자를 받습니다</a:t>
            </a:r>
            <a:r>
              <a:rPr lang="en-US" altLang="ko-KR" sz="1175">
                <a:solidFill>
                  <a:srgbClr val="080808"/>
                </a:solidFill>
                <a:latin typeface="Arial Unicode MS"/>
                <a:ea typeface="JetBrains Mono"/>
              </a:rPr>
              <a:t>. </a:t>
            </a:r>
          </a:p>
          <a:p>
            <a:pPr lvl="1"/>
            <a:r>
              <a:rPr lang="en-US" altLang="ko-KR" sz="1175">
                <a:solidFill>
                  <a:srgbClr val="080808"/>
                </a:solidFill>
                <a:latin typeface="Arial Unicode MS"/>
                <a:ea typeface="JetBrains Mono"/>
              </a:rPr>
              <a:t>url</a:t>
            </a:r>
            <a:r>
              <a:rPr lang="ko-KR" altLang="en-US" sz="1175">
                <a:solidFill>
                  <a:srgbClr val="080808"/>
                </a:solidFill>
                <a:latin typeface="Arial Unicode MS"/>
                <a:ea typeface="JetBrains Mono"/>
              </a:rPr>
              <a:t>에 있는 아래 코드에서 </a:t>
            </a:r>
            <a:r>
              <a:rPr lang="en-US" altLang="ko-KR" sz="1175">
                <a:solidFill>
                  <a:srgbClr val="080808"/>
                </a:solidFill>
                <a:latin typeface="Arial Unicode MS"/>
                <a:ea typeface="JetBrains Mono"/>
              </a:rPr>
              <a:t>question_id</a:t>
            </a:r>
            <a:r>
              <a:rPr lang="ko-KR" altLang="en-US" sz="1175">
                <a:solidFill>
                  <a:srgbClr val="080808"/>
                </a:solidFill>
                <a:latin typeface="Arial Unicode MS"/>
                <a:ea typeface="JetBrains Mono"/>
              </a:rPr>
              <a:t>의 값이 전달됩니다</a:t>
            </a:r>
            <a:r>
              <a:rPr lang="en-US" altLang="ko-KR" sz="1175">
                <a:solidFill>
                  <a:srgbClr val="080808"/>
                </a:solidFill>
                <a:latin typeface="Arial Unicode MS"/>
                <a:ea typeface="JetBrains Mono"/>
              </a:rPr>
              <a:t>. </a:t>
            </a:r>
          </a:p>
          <a:p>
            <a:pPr lvl="1"/>
            <a:r>
              <a:rPr lang="en-US" altLang="ko-KR" sz="1175">
                <a:solidFill>
                  <a:srgbClr val="080808"/>
                </a:solidFill>
                <a:latin typeface="Arial Unicode MS"/>
                <a:ea typeface="JetBrains Mono"/>
              </a:rPr>
              <a:t>path(‘polls/&lt;int:question_id&gt;/‘, views.datail, name=‘detail)</a:t>
            </a:r>
          </a:p>
          <a:p>
            <a:pPr marL="0" indent="0">
              <a:buNone/>
            </a:pP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</a:t>
            </a:r>
            <a:r>
              <a:rPr kumimoji="0" lang="en-US" altLang="ko-KR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question = get_object_or_404(Question, 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660099"/>
                </a:solidFill>
                <a:effectLst/>
                <a:latin typeface="Arial Unicode MS"/>
                <a:ea typeface="JetBrains Mono"/>
              </a:rPr>
              <a:t>pk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=question_id)</a:t>
            </a:r>
            <a:endParaRPr kumimoji="0" lang="en-US" altLang="ko-KR" sz="1400" b="0" i="0" u="none" strike="noStrike" cap="none" normalizeH="0" baseline="0">
              <a:ln>
                <a:noFill/>
              </a:ln>
              <a:solidFill>
                <a:srgbClr val="080808"/>
              </a:solidFill>
              <a:effectLst/>
              <a:latin typeface="Arial Unicode MS"/>
              <a:ea typeface="JetBrains Mono"/>
            </a:endParaRPr>
          </a:p>
          <a:p>
            <a:pPr lvl="1"/>
            <a:r>
              <a:rPr lang="ko-KR" altLang="en-US" sz="1175">
                <a:solidFill>
                  <a:srgbClr val="080808"/>
                </a:solidFill>
                <a:latin typeface="Arial Unicode MS"/>
                <a:ea typeface="JetBrains Mono"/>
              </a:rPr>
              <a:t>단축함수를 사용하고 있습니다</a:t>
            </a:r>
            <a:r>
              <a:rPr lang="en-US" altLang="ko-KR" sz="1175">
                <a:solidFill>
                  <a:srgbClr val="080808"/>
                </a:solidFill>
                <a:latin typeface="Arial Unicode MS"/>
                <a:ea typeface="JetBrains Mono"/>
              </a:rPr>
              <a:t>. </a:t>
            </a:r>
            <a:r>
              <a:rPr lang="ko-KR" altLang="en-US" sz="1175">
                <a:solidFill>
                  <a:srgbClr val="080808"/>
                </a:solidFill>
                <a:latin typeface="Arial Unicode MS"/>
                <a:ea typeface="JetBrains Mono"/>
              </a:rPr>
              <a:t>첫번째 인자는 모델 클래스이고</a:t>
            </a:r>
            <a:r>
              <a:rPr lang="en-US" altLang="ko-KR" sz="1175">
                <a:solidFill>
                  <a:srgbClr val="080808"/>
                </a:solidFill>
                <a:latin typeface="Arial Unicode MS"/>
                <a:ea typeface="JetBrains Mono"/>
              </a:rPr>
              <a:t>, </a:t>
            </a:r>
            <a:r>
              <a:rPr lang="ko-KR" altLang="en-US" sz="1175">
                <a:solidFill>
                  <a:srgbClr val="080808"/>
                </a:solidFill>
                <a:latin typeface="Arial Unicode MS"/>
                <a:ea typeface="JetBrains Mono"/>
              </a:rPr>
              <a:t>두번 째 인자부터는 검색 조건을 여러 개 사용할 수 있습니다</a:t>
            </a:r>
            <a:r>
              <a:rPr lang="en-US" altLang="ko-KR" sz="1175">
                <a:solidFill>
                  <a:srgbClr val="080808"/>
                </a:solidFill>
                <a:latin typeface="Arial Unicode MS"/>
                <a:ea typeface="JetBrains Mono"/>
              </a:rPr>
              <a:t>. </a:t>
            </a:r>
            <a:r>
              <a:rPr lang="ko-KR" altLang="en-US" sz="1175">
                <a:solidFill>
                  <a:srgbClr val="080808"/>
                </a:solidFill>
                <a:latin typeface="Arial Unicode MS"/>
                <a:ea typeface="JetBrains Mono"/>
              </a:rPr>
              <a:t>이 예제는 </a:t>
            </a:r>
            <a:r>
              <a:rPr lang="en-US" altLang="ko-KR" sz="1175">
                <a:solidFill>
                  <a:srgbClr val="080808"/>
                </a:solidFill>
                <a:latin typeface="Arial Unicode MS"/>
                <a:ea typeface="JetBrains Mono"/>
              </a:rPr>
              <a:t>Question </a:t>
            </a:r>
            <a:r>
              <a:rPr lang="ko-KR" altLang="en-US" sz="1175">
                <a:solidFill>
                  <a:srgbClr val="080808"/>
                </a:solidFill>
                <a:latin typeface="Arial Unicode MS"/>
                <a:ea typeface="JetBrains Mono"/>
              </a:rPr>
              <a:t>모델 클래스로부터 </a:t>
            </a:r>
            <a:r>
              <a:rPr lang="en-US" altLang="ko-KR" sz="1175">
                <a:solidFill>
                  <a:srgbClr val="080808"/>
                </a:solidFill>
                <a:latin typeface="Arial Unicode MS"/>
                <a:ea typeface="JetBrains Mono"/>
              </a:rPr>
              <a:t>pk=question_id </a:t>
            </a:r>
            <a:r>
              <a:rPr lang="ko-KR" altLang="en-US" sz="1175">
                <a:solidFill>
                  <a:srgbClr val="080808"/>
                </a:solidFill>
                <a:latin typeface="Arial Unicode MS"/>
                <a:ea typeface="JetBrains Mono"/>
              </a:rPr>
              <a:t>검색 조건에 맞는 객체를 조회합니다</a:t>
            </a:r>
            <a:r>
              <a:rPr lang="en-US" altLang="ko-KR" sz="1175">
                <a:solidFill>
                  <a:srgbClr val="080808"/>
                </a:solidFill>
                <a:latin typeface="Arial Unicode MS"/>
                <a:ea typeface="JetBrains Mono"/>
              </a:rPr>
              <a:t>. </a:t>
            </a:r>
          </a:p>
          <a:p>
            <a:pPr lvl="1"/>
            <a:r>
              <a:rPr lang="ko-KR" altLang="en-US" sz="1175">
                <a:solidFill>
                  <a:srgbClr val="080808"/>
                </a:solidFill>
                <a:latin typeface="Arial Unicode MS"/>
                <a:ea typeface="JetBrains Mono"/>
              </a:rPr>
              <a:t>조건에 맞는 객체가 없다면 </a:t>
            </a:r>
            <a:r>
              <a:rPr lang="en-US" altLang="ko-KR" sz="1175">
                <a:solidFill>
                  <a:srgbClr val="080808"/>
                </a:solidFill>
                <a:latin typeface="Arial Unicode MS"/>
                <a:ea typeface="JetBrains Mono"/>
              </a:rPr>
              <a:t>Http404 </a:t>
            </a:r>
            <a:r>
              <a:rPr lang="ko-KR" altLang="en-US" sz="1175">
                <a:solidFill>
                  <a:srgbClr val="080808"/>
                </a:solidFill>
                <a:latin typeface="Arial Unicode MS"/>
                <a:ea typeface="JetBrains Mono"/>
              </a:rPr>
              <a:t>익셉션을 발생시킵니다</a:t>
            </a:r>
            <a:r>
              <a:rPr lang="en-US" altLang="ko-KR" sz="1175">
                <a:solidFill>
                  <a:srgbClr val="080808"/>
                </a:solidFill>
                <a:latin typeface="Arial Unicode MS"/>
                <a:ea typeface="JetBrains Mono"/>
              </a:rPr>
              <a:t>. </a:t>
            </a:r>
          </a:p>
          <a:p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return 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render(request, </a:t>
            </a:r>
            <a:r>
              <a:rPr kumimoji="0" lang="ko-KR" altLang="ko-KR" sz="14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  <a:t>'polls/detail.html'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{</a:t>
            </a:r>
            <a:r>
              <a:rPr kumimoji="0" lang="ko-KR" altLang="ko-KR" sz="14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  <a:t>'question'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: question})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358F7E4-A02E-4295-8243-90F902ED1C1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B17FDE-20E4-4723-8476-2F4ACF18D788}" type="slidenum">
              <a:rPr lang="ko-KR" altLang="en-US" smtClean="0"/>
              <a:pPr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395439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47C323-2388-43FA-844E-C37179EFC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vote() </a:t>
            </a:r>
            <a:r>
              <a:rPr lang="ko-KR" altLang="en-US"/>
              <a:t>뷰 함수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59F24E1-807D-4081-A45C-C8B7754889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27571E9-0747-4005-A136-209706D0381F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def 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vote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(request, question_id):</a:t>
            </a:r>
            <a:endParaRPr kumimoji="0" lang="en-US" altLang="ko-KR" sz="1400" b="0" i="0" u="none" strike="noStrike" cap="none" normalizeH="0" baseline="0">
              <a:ln>
                <a:noFill/>
              </a:ln>
              <a:solidFill>
                <a:srgbClr val="080808"/>
              </a:solidFill>
              <a:effectLst/>
              <a:latin typeface="Arial Unicode MS"/>
              <a:ea typeface="JetBrains Mono"/>
            </a:endParaRPr>
          </a:p>
          <a:p>
            <a:pPr lvl="1"/>
            <a:r>
              <a:rPr lang="en-US" altLang="ko-KR" sz="1175">
                <a:solidFill>
                  <a:srgbClr val="080808"/>
                </a:solidFill>
                <a:latin typeface="Arial Unicode MS"/>
                <a:ea typeface="JetBrains Mono"/>
              </a:rPr>
              <a:t>request </a:t>
            </a:r>
            <a:r>
              <a:rPr lang="ko-KR" altLang="en-US" sz="1175">
                <a:solidFill>
                  <a:srgbClr val="080808"/>
                </a:solidFill>
                <a:latin typeface="Arial Unicode MS"/>
                <a:ea typeface="JetBrains Mono"/>
              </a:rPr>
              <a:t>객체는 필수 인자입니다</a:t>
            </a:r>
            <a:r>
              <a:rPr lang="en-US" altLang="ko-KR" sz="1175">
                <a:solidFill>
                  <a:srgbClr val="080808"/>
                </a:solidFill>
                <a:latin typeface="Arial Unicode MS"/>
                <a:ea typeface="JetBrains Mono"/>
              </a:rPr>
              <a:t>. </a:t>
            </a:r>
          </a:p>
          <a:p>
            <a:pPr lvl="1"/>
            <a:r>
              <a:rPr lang="en-US" altLang="ko-KR" sz="1175">
                <a:solidFill>
                  <a:srgbClr val="080808"/>
                </a:solidFill>
                <a:latin typeface="Arial Unicode MS"/>
                <a:ea typeface="JetBrains Mono"/>
              </a:rPr>
              <a:t>path(＇&lt;int:question_id&gt;/vote/＇, views.vote, name=＇vote＇),           # /polls/</a:t>
            </a:r>
            <a:r>
              <a:rPr lang="ko-KR" altLang="en-US" sz="1175">
                <a:solidFill>
                  <a:srgbClr val="080808"/>
                </a:solidFill>
                <a:latin typeface="Arial Unicode MS"/>
                <a:ea typeface="JetBrains Mono"/>
              </a:rPr>
              <a:t>넘버</a:t>
            </a:r>
            <a:r>
              <a:rPr lang="en-US" altLang="ko-KR" sz="1175">
                <a:solidFill>
                  <a:srgbClr val="080808"/>
                </a:solidFill>
                <a:latin typeface="Arial Unicode MS"/>
                <a:ea typeface="JetBrains Mono"/>
              </a:rPr>
              <a:t>/vote/</a:t>
            </a:r>
          </a:p>
          <a:p>
            <a:pPr lvl="1"/>
            <a:r>
              <a:rPr lang="en-US" altLang="ko-KR" sz="1175">
                <a:solidFill>
                  <a:srgbClr val="080808"/>
                </a:solidFill>
                <a:latin typeface="Arial Unicode MS"/>
                <a:ea typeface="JetBrains Mono"/>
              </a:rPr>
              <a:t>urls.py</a:t>
            </a:r>
            <a:r>
              <a:rPr lang="ko-KR" altLang="en-US" sz="1175">
                <a:solidFill>
                  <a:srgbClr val="080808"/>
                </a:solidFill>
                <a:latin typeface="Arial Unicode MS"/>
                <a:ea typeface="JetBrains Mono"/>
              </a:rPr>
              <a:t>에서 </a:t>
            </a:r>
            <a:r>
              <a:rPr lang="en-US" altLang="ko-KR" sz="1175">
                <a:solidFill>
                  <a:srgbClr val="080808"/>
                </a:solidFill>
                <a:latin typeface="Arial Unicode MS"/>
                <a:ea typeface="JetBrains Mono"/>
              </a:rPr>
              <a:t>question_id</a:t>
            </a:r>
            <a:r>
              <a:rPr lang="ko-KR" altLang="en-US" sz="1175">
                <a:solidFill>
                  <a:srgbClr val="080808"/>
                </a:solidFill>
                <a:latin typeface="Arial Unicode MS"/>
                <a:ea typeface="JetBrains Mono"/>
              </a:rPr>
              <a:t>의 값을 두번째 인자로 받습니다</a:t>
            </a:r>
            <a:r>
              <a:rPr lang="en-US" altLang="ko-KR" sz="1175">
                <a:solidFill>
                  <a:srgbClr val="080808"/>
                </a:solidFill>
                <a:latin typeface="Arial Unicode MS"/>
                <a:ea typeface="JetBrains Mono"/>
              </a:rPr>
              <a:t>. </a:t>
            </a:r>
          </a:p>
          <a:p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question = get_object_or_404(Question, 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660099"/>
                </a:solidFill>
                <a:effectLst/>
                <a:latin typeface="Arial Unicode MS"/>
                <a:ea typeface="JetBrains Mono"/>
              </a:rPr>
              <a:t>pk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=question_id)</a:t>
            </a:r>
            <a:endParaRPr kumimoji="0" lang="en-US" altLang="ko-KR" sz="1400" b="0" i="0" u="none" strike="noStrike" cap="none" normalizeH="0" baseline="0">
              <a:ln>
                <a:noFill/>
              </a:ln>
              <a:solidFill>
                <a:srgbClr val="080808"/>
              </a:solidFill>
              <a:effectLst/>
              <a:latin typeface="Arial Unicode MS"/>
              <a:ea typeface="JetBrains Mono"/>
            </a:endParaRPr>
          </a:p>
          <a:p>
            <a:pPr marL="0" indent="0">
              <a:buNone/>
            </a:pP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ko-KR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try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:</a:t>
            </a:r>
            <a:b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selected_choice = question.choice_set.get(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660099"/>
                </a:solidFill>
                <a:effectLst/>
                <a:latin typeface="Arial Unicode MS"/>
                <a:ea typeface="JetBrains Mono"/>
              </a:rPr>
              <a:t>pk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=request.POST[</a:t>
            </a:r>
            <a:r>
              <a:rPr kumimoji="0" lang="ko-KR" altLang="ko-KR" sz="14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  <a:t>'choice’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])</a:t>
            </a:r>
            <a:endParaRPr kumimoji="0" lang="en-US" altLang="ko-KR" sz="1400" b="0" i="0" u="none" strike="noStrike" cap="none" normalizeH="0" baseline="0">
              <a:ln>
                <a:noFill/>
              </a:ln>
              <a:solidFill>
                <a:srgbClr val="080808"/>
              </a:solidFill>
              <a:effectLst/>
              <a:latin typeface="Arial Unicode MS"/>
              <a:ea typeface="JetBrains Mono"/>
            </a:endParaRPr>
          </a:p>
          <a:p>
            <a:pPr marL="328613" lvl="1" indent="0">
              <a:buNone/>
            </a:pPr>
            <a:r>
              <a:rPr lang="en-US" altLang="ko-KR" sz="1175">
                <a:solidFill>
                  <a:srgbClr val="080808"/>
                </a:solidFill>
                <a:latin typeface="Arial Unicode MS"/>
                <a:ea typeface="JetBrains Mono"/>
              </a:rPr>
              <a:t>- pk=request.POST[‘choice’] </a:t>
            </a:r>
            <a:r>
              <a:rPr lang="ko-KR" altLang="en-US" sz="1175">
                <a:solidFill>
                  <a:srgbClr val="080808"/>
                </a:solidFill>
                <a:latin typeface="Arial Unicode MS"/>
                <a:ea typeface="JetBrains Mono"/>
              </a:rPr>
              <a:t>에서 해당하는 값인 </a:t>
            </a:r>
            <a:r>
              <a:rPr lang="en-US" altLang="ko-KR" sz="1175">
                <a:solidFill>
                  <a:srgbClr val="080808"/>
                </a:solidFill>
                <a:latin typeface="Arial Unicode MS"/>
                <a:ea typeface="JetBrains Mono"/>
              </a:rPr>
              <a:t>choice_id</a:t>
            </a:r>
            <a:r>
              <a:rPr lang="ko-KR" altLang="en-US" sz="1175">
                <a:solidFill>
                  <a:srgbClr val="080808"/>
                </a:solidFill>
                <a:latin typeface="Arial Unicode MS"/>
                <a:ea typeface="JetBrains Mono"/>
              </a:rPr>
              <a:t>를 스트링으로 리턴합니다</a:t>
            </a:r>
            <a:r>
              <a:rPr lang="en-US" altLang="ko-KR" sz="1175">
                <a:solidFill>
                  <a:srgbClr val="080808"/>
                </a:solidFill>
                <a:latin typeface="Arial Unicode MS"/>
                <a:ea typeface="JetBrains Mono"/>
              </a:rPr>
              <a:t>. </a:t>
            </a:r>
            <a:endParaRPr kumimoji="0" lang="en-US" altLang="ko-KR" sz="1400" b="0" i="0" u="none" strike="noStrike" cap="none" normalizeH="0" baseline="0">
              <a:ln>
                <a:noFill/>
              </a:ln>
              <a:solidFill>
                <a:srgbClr val="080808"/>
              </a:solidFill>
              <a:effectLst/>
              <a:latin typeface="Arial Unicode MS"/>
              <a:ea typeface="JetBrains Mono"/>
            </a:endParaRPr>
          </a:p>
          <a:p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except 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KeyError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Choice.DoesNotExist):</a:t>
            </a:r>
            <a:br>
              <a:rPr kumimoji="0" lang="ko-KR" altLang="ko-KR" sz="14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return 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render(request, </a:t>
            </a:r>
            <a:r>
              <a:rPr kumimoji="0" lang="ko-KR" altLang="ko-KR" sz="14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  <a:t>'polls/detail.html'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{</a:t>
            </a:r>
            <a:b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    </a:t>
            </a:r>
            <a:r>
              <a:rPr kumimoji="0" lang="ko-KR" altLang="ko-KR" sz="14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  <a:t>'question'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: question,</a:t>
            </a:r>
            <a:b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    </a:t>
            </a:r>
            <a:r>
              <a:rPr kumimoji="0" lang="ko-KR" altLang="ko-KR" sz="14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  <a:t>'error_message'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ko-KR" altLang="ko-KR" sz="14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  <a:t>"You didn't select a choice."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})</a:t>
            </a:r>
            <a:endParaRPr kumimoji="0" lang="en-US" altLang="ko-KR" sz="1400" b="0" i="0" u="none" strike="noStrike" cap="none" normalizeH="0" baseline="0">
              <a:ln>
                <a:noFill/>
              </a:ln>
              <a:solidFill>
                <a:srgbClr val="080808"/>
              </a:solidFill>
              <a:effectLst/>
              <a:latin typeface="Arial Unicode MS"/>
              <a:ea typeface="JetBrains Mono"/>
            </a:endParaRPr>
          </a:p>
          <a:p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else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:</a:t>
            </a:r>
            <a:b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selected_choice.votes += 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1</a:t>
            </a:r>
            <a:b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selected_choice.save()</a:t>
            </a:r>
            <a:br>
              <a:rPr kumimoji="0" lang="ko-KR" altLang="ko-KR" sz="14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return 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HttpResponseRedirect(reverse(</a:t>
            </a:r>
            <a:r>
              <a:rPr kumimoji="0" lang="ko-KR" altLang="ko-KR" sz="14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  <a:t>'polls:results'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660099"/>
                </a:solidFill>
                <a:effectLst/>
                <a:latin typeface="Arial Unicode MS"/>
                <a:ea typeface="JetBrains Mono"/>
              </a:rPr>
              <a:t>args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=(question.id,)))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6AE7048-9E0E-4327-B9DA-C91F0415B0FC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B17FDE-20E4-4723-8476-2F4ACF18D788}" type="slidenum">
              <a:rPr lang="ko-KR" altLang="en-US" smtClean="0"/>
              <a:pPr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826693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47C323-2388-43FA-844E-C37179EFC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vote() </a:t>
            </a:r>
            <a:r>
              <a:rPr lang="ko-KR" altLang="en-US"/>
              <a:t>뷰 함수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59F24E1-807D-4081-A45C-C8B7754889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27571E9-0747-4005-A136-209706D0381F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else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:</a:t>
            </a:r>
            <a:b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selected_choice.votes += 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1</a:t>
            </a:r>
            <a:b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selected_choice.save()</a:t>
            </a:r>
            <a:br>
              <a:rPr kumimoji="0" lang="ko-KR" altLang="ko-KR" sz="14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return 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HttpResponseRedirect(reverse(</a:t>
            </a:r>
            <a:r>
              <a:rPr kumimoji="0" lang="ko-KR" altLang="ko-KR" sz="14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  <a:t>'polls:results'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660099"/>
                </a:solidFill>
                <a:effectLst/>
                <a:latin typeface="Arial Unicode MS"/>
                <a:ea typeface="JetBrains Mono"/>
              </a:rPr>
              <a:t>args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=(question.id,)))</a:t>
            </a:r>
            <a:endParaRPr kumimoji="0" lang="en-US" altLang="ko-KR" sz="1400" b="0" i="0" u="none" strike="noStrike" cap="none" normalizeH="0" baseline="0">
              <a:ln>
                <a:noFill/>
              </a:ln>
              <a:solidFill>
                <a:srgbClr val="080808"/>
              </a:solidFill>
              <a:effectLst/>
              <a:latin typeface="Arial Unicode MS"/>
              <a:ea typeface="JetBrains Mono"/>
            </a:endParaRPr>
          </a:p>
          <a:p>
            <a:pPr lvl="1"/>
            <a:r>
              <a:rPr lang="en-US" altLang="ko-KR"/>
              <a:t>Choice </a:t>
            </a:r>
            <a:r>
              <a:rPr lang="ko-KR" altLang="en-US"/>
              <a:t>객체</a:t>
            </a:r>
            <a:r>
              <a:rPr lang="en-US" altLang="ko-KR"/>
              <a:t>.votes </a:t>
            </a:r>
            <a:r>
              <a:rPr lang="ko-KR" altLang="en-US"/>
              <a:t>속성</a:t>
            </a:r>
            <a:r>
              <a:rPr lang="en-US" altLang="ko-KR"/>
              <a:t>, </a:t>
            </a:r>
            <a:r>
              <a:rPr lang="ko-KR" altLang="en-US"/>
              <a:t>즉 선택 카운트를 </a:t>
            </a:r>
            <a:r>
              <a:rPr lang="en-US" altLang="ko-KR"/>
              <a:t>+1 </a:t>
            </a:r>
            <a:r>
              <a:rPr lang="ko-KR" altLang="en-US"/>
              <a:t>증가시킵니다</a:t>
            </a:r>
            <a:r>
              <a:rPr lang="en-US" altLang="ko-KR"/>
              <a:t>. </a:t>
            </a:r>
          </a:p>
          <a:p>
            <a:pPr lvl="1"/>
            <a:r>
              <a:rPr lang="ko-KR" altLang="en-US"/>
              <a:t>그리고 해당 </a:t>
            </a:r>
            <a:r>
              <a:rPr lang="en-US" altLang="ko-KR"/>
              <a:t>choice </a:t>
            </a:r>
            <a:r>
              <a:rPr lang="ko-KR" altLang="en-US"/>
              <a:t>테이블에 저장합니다</a:t>
            </a:r>
            <a:r>
              <a:rPr lang="en-US" altLang="ko-KR"/>
              <a:t>. </a:t>
            </a:r>
          </a:p>
          <a:p>
            <a:pPr lvl="1"/>
            <a:r>
              <a:rPr lang="en-US" altLang="ko-KR"/>
              <a:t>HTTPResponseRedirect </a:t>
            </a:r>
            <a:r>
              <a:rPr lang="ko-KR" altLang="en-US"/>
              <a:t>객체의 생성자는 리다이렉트할 타켓 </a:t>
            </a:r>
            <a:r>
              <a:rPr lang="en-US" altLang="ko-KR"/>
              <a:t>URL</a:t>
            </a:r>
            <a:r>
              <a:rPr lang="ko-KR" altLang="en-US"/>
              <a:t>을 인자로 받습니다</a:t>
            </a:r>
            <a:r>
              <a:rPr lang="en-US" altLang="ko-KR"/>
              <a:t>. </a:t>
            </a:r>
          </a:p>
          <a:p>
            <a:pPr lvl="1"/>
            <a:r>
              <a:rPr lang="ko-KR" altLang="en-US"/>
              <a:t>타켓 </a:t>
            </a:r>
            <a:r>
              <a:rPr lang="en-US" altLang="ko-KR"/>
              <a:t>URL</a:t>
            </a:r>
            <a:r>
              <a:rPr lang="ko-KR" altLang="en-US"/>
              <a:t>은 </a:t>
            </a:r>
            <a:r>
              <a:rPr lang="en-US" altLang="ko-KR"/>
              <a:t>reverse() </a:t>
            </a:r>
            <a:r>
              <a:rPr lang="ko-KR" altLang="en-US"/>
              <a:t>함수로 만듭니다</a:t>
            </a:r>
            <a:r>
              <a:rPr lang="en-US" altLang="ko-KR"/>
              <a:t>. </a:t>
            </a:r>
          </a:p>
          <a:p>
            <a:pPr lvl="1"/>
            <a:r>
              <a:rPr lang="ko-KR" altLang="en-US"/>
              <a:t>웹 프로그램에서 </a:t>
            </a:r>
            <a:r>
              <a:rPr lang="en-US" altLang="ko-KR"/>
              <a:t>POST </a:t>
            </a:r>
            <a:r>
              <a:rPr lang="ko-KR" altLang="en-US"/>
              <a:t>방식의 폼 데이터를 처리하는 경우</a:t>
            </a:r>
            <a:r>
              <a:rPr lang="en-US" altLang="ko-KR"/>
              <a:t>, </a:t>
            </a:r>
            <a:r>
              <a:rPr lang="ko-KR" altLang="en-US"/>
              <a:t>그 결과를 보여줄 수 있는 페이지로 이동시키기 위해 </a:t>
            </a:r>
            <a:r>
              <a:rPr lang="en-US" altLang="ko-KR"/>
              <a:t>HTTPResponseRedirect </a:t>
            </a:r>
            <a:r>
              <a:rPr lang="ko-KR" altLang="en-US"/>
              <a:t>객체를 리턴하는 것이 일반적입니다</a:t>
            </a:r>
            <a:r>
              <a:rPr lang="en-US" altLang="ko-KR"/>
              <a:t>. </a:t>
            </a:r>
          </a:p>
          <a:p>
            <a:pPr lvl="1"/>
            <a:endParaRPr lang="en-US" altLang="ko-KR"/>
          </a:p>
          <a:p>
            <a:r>
              <a:rPr lang="en-US" altLang="ko-KR"/>
              <a:t>reverse()</a:t>
            </a:r>
            <a:r>
              <a:rPr lang="ko-KR" altLang="en-US"/>
              <a:t> 함수의 원리 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6AE7048-9E0E-4327-B9DA-C91F0415B0FC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B17FDE-20E4-4723-8476-2F4ACF18D788}" type="slidenum">
              <a:rPr lang="ko-KR" altLang="en-US" smtClean="0"/>
              <a:pPr/>
              <a:t>55</a:t>
            </a:fld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BE96087-3F34-46FE-A315-2C271A03A1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5722" y="4609059"/>
            <a:ext cx="4811639" cy="1790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04238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B553ED-0C5E-491A-8CF6-DFF2A7103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result()</a:t>
            </a:r>
            <a:r>
              <a:rPr lang="ko-KR" altLang="en-US"/>
              <a:t> 뷰 함수 및 </a:t>
            </a:r>
            <a:r>
              <a:rPr lang="en-US" altLang="ko-KR"/>
              <a:t>result.html</a:t>
            </a:r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E71DC0B-9555-4533-A981-6FAA6A428E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F221BBE-7271-4076-8BE3-6D14CD3939CC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def 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results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(request, question_id):</a:t>
            </a:r>
            <a:b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question = get_object_or_404(Question, 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660099"/>
                </a:solidFill>
                <a:effectLst/>
                <a:latin typeface="Arial Unicode MS"/>
                <a:ea typeface="JetBrains Mono"/>
              </a:rPr>
              <a:t>pk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=question_id)</a:t>
            </a:r>
            <a:b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return 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render(request, </a:t>
            </a:r>
            <a:r>
              <a:rPr kumimoji="0" lang="ko-KR" altLang="ko-KR" sz="14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  <a:t>'polls/results.html'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{</a:t>
            </a:r>
            <a:r>
              <a:rPr kumimoji="0" lang="ko-KR" altLang="ko-KR" sz="14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  <a:t>'question'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: question})</a:t>
            </a:r>
            <a:b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endParaRPr lang="en-US" altLang="ko-KR" sz="1400">
              <a:solidFill>
                <a:srgbClr val="080808"/>
              </a:solidFill>
              <a:latin typeface="Arial Unicode MS"/>
            </a:endParaRPr>
          </a:p>
          <a:p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&lt;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h1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&gt;{{ question.question_text }}&lt;/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h1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&gt;</a:t>
            </a:r>
            <a:b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&lt;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ul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&gt;</a:t>
            </a:r>
            <a:b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{% for choice in question.choice_set.all %}</a:t>
            </a:r>
            <a:b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&lt;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li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&gt;{{ choice.choice_text }} -- {{ choice.votes }} vote{{ choice.votes|pluralize }}&lt;/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li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&gt;</a:t>
            </a:r>
            <a:endParaRPr kumimoji="0" lang="en-US" altLang="ko-KR" sz="1400" b="0" i="0" u="none" strike="noStrike" cap="none" normalizeH="0" baseline="0">
              <a:ln>
                <a:noFill/>
              </a:ln>
              <a:solidFill>
                <a:srgbClr val="080808"/>
              </a:solidFill>
              <a:effectLst/>
              <a:latin typeface="Arial Unicode MS"/>
              <a:ea typeface="JetBrains Mono"/>
            </a:endParaRPr>
          </a:p>
          <a:p>
            <a:pPr lvl="1"/>
            <a:r>
              <a:rPr lang="en-US" altLang="ko-KR" sz="1175">
                <a:solidFill>
                  <a:srgbClr val="080808"/>
                </a:solidFill>
                <a:latin typeface="Arial Unicode MS"/>
                <a:ea typeface="JetBrains Mono"/>
              </a:rPr>
              <a:t>Choice </a:t>
            </a:r>
            <a:r>
              <a:rPr lang="ko-KR" altLang="en-US" sz="1175">
                <a:solidFill>
                  <a:srgbClr val="080808"/>
                </a:solidFill>
                <a:latin typeface="Arial Unicode MS"/>
                <a:ea typeface="JetBrains Mono"/>
              </a:rPr>
              <a:t>객체의 </a:t>
            </a:r>
            <a:r>
              <a:rPr lang="en-US" altLang="ko-KR" sz="1175">
                <a:solidFill>
                  <a:srgbClr val="080808"/>
                </a:solidFill>
                <a:latin typeface="Arial Unicode MS"/>
                <a:ea typeface="JetBrains Mono"/>
              </a:rPr>
              <a:t>choice_text</a:t>
            </a:r>
            <a:r>
              <a:rPr lang="ko-KR" altLang="en-US" sz="1175">
                <a:solidFill>
                  <a:srgbClr val="080808"/>
                </a:solidFill>
                <a:latin typeface="Arial Unicode MS"/>
                <a:ea typeface="JetBrains Mono"/>
              </a:rPr>
              <a:t>를 순서 없는 리스트로 화면에 보여줍니다</a:t>
            </a:r>
            <a:r>
              <a:rPr lang="en-US" altLang="ko-KR" sz="1175">
                <a:solidFill>
                  <a:srgbClr val="080808"/>
                </a:solidFill>
                <a:latin typeface="Arial Unicode MS"/>
                <a:ea typeface="JetBrains Mono"/>
              </a:rPr>
              <a:t>. </a:t>
            </a:r>
            <a:r>
              <a:rPr lang="ko-KR" altLang="en-US" sz="1175">
                <a:solidFill>
                  <a:srgbClr val="080808"/>
                </a:solidFill>
                <a:latin typeface="Arial Unicode MS"/>
                <a:ea typeface="JetBrains Mono"/>
              </a:rPr>
              <a:t>또한 각 텍스트 옆에 투표 카운트</a:t>
            </a:r>
            <a:r>
              <a:rPr lang="en-US" altLang="ko-KR" sz="1175">
                <a:solidFill>
                  <a:srgbClr val="080808"/>
                </a:solidFill>
                <a:latin typeface="Arial Unicode MS"/>
                <a:ea typeface="JetBrains Mono"/>
              </a:rPr>
              <a:t>(choice.votes)</a:t>
            </a:r>
            <a:r>
              <a:rPr lang="ko-KR" altLang="en-US" sz="1175">
                <a:solidFill>
                  <a:srgbClr val="080808"/>
                </a:solidFill>
                <a:latin typeface="Arial Unicode MS"/>
                <a:ea typeface="JetBrains Mono"/>
              </a:rPr>
              <a:t>를 숫자로 보여줍니다</a:t>
            </a:r>
            <a:r>
              <a:rPr lang="en-US" altLang="ko-KR" sz="1175">
                <a:solidFill>
                  <a:srgbClr val="080808"/>
                </a:solidFill>
                <a:latin typeface="Arial Unicode MS"/>
                <a:ea typeface="JetBrains Mono"/>
              </a:rPr>
              <a:t>. vote{{choice.votes|pluralize}}</a:t>
            </a:r>
            <a:r>
              <a:rPr lang="ko-KR" altLang="en-US" sz="1175">
                <a:solidFill>
                  <a:srgbClr val="080808"/>
                </a:solidFill>
                <a:latin typeface="Arial Unicode MS"/>
                <a:ea typeface="JetBrains Mono"/>
              </a:rPr>
              <a:t>의 의미는 </a:t>
            </a:r>
            <a:r>
              <a:rPr lang="en-US" altLang="ko-KR" sz="1175">
                <a:solidFill>
                  <a:srgbClr val="080808"/>
                </a:solidFill>
                <a:latin typeface="Arial Unicode MS"/>
                <a:ea typeface="JetBrains Mono"/>
              </a:rPr>
              <a:t>choice.votes </a:t>
            </a:r>
            <a:r>
              <a:rPr lang="ko-KR" altLang="en-US" sz="1175">
                <a:solidFill>
                  <a:srgbClr val="080808"/>
                </a:solidFill>
                <a:latin typeface="Arial Unicode MS"/>
                <a:ea typeface="JetBrains Mono"/>
              </a:rPr>
              <a:t>값에 따라 복수 접미사</a:t>
            </a:r>
            <a:r>
              <a:rPr lang="en-US" altLang="ko-KR" sz="1175">
                <a:solidFill>
                  <a:srgbClr val="080808"/>
                </a:solidFill>
                <a:latin typeface="Arial Unicode MS"/>
                <a:ea typeface="JetBrains Mono"/>
              </a:rPr>
              <a:t>(s)</a:t>
            </a:r>
            <a:r>
              <a:rPr lang="ko-KR" altLang="en-US" sz="1175">
                <a:solidFill>
                  <a:srgbClr val="080808"/>
                </a:solidFill>
                <a:latin typeface="Arial Unicode MS"/>
                <a:ea typeface="JetBrains Mono"/>
              </a:rPr>
              <a:t>를 붙여주는 것입니다</a:t>
            </a:r>
            <a:r>
              <a:rPr lang="en-US" altLang="ko-KR" sz="1175">
                <a:solidFill>
                  <a:srgbClr val="080808"/>
                </a:solidFill>
                <a:latin typeface="Arial Unicode MS"/>
                <a:ea typeface="JetBrains Mono"/>
              </a:rPr>
              <a:t>. </a:t>
            </a:r>
          </a:p>
          <a:p>
            <a:b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{% endfor %}</a:t>
            </a:r>
            <a:b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&lt;/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ul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&gt;</a:t>
            </a:r>
            <a:b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&lt;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a 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174AD4"/>
                </a:solidFill>
                <a:effectLst/>
                <a:latin typeface="Arial Unicode MS"/>
                <a:ea typeface="JetBrains Mono"/>
              </a:rPr>
              <a:t>href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="{% url 'polls:detail' question.id %}"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&gt;Vote again?&lt;/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a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&gt;</a:t>
            </a:r>
            <a:endParaRPr kumimoji="0" lang="ko-KR" altLang="ko-KR" sz="3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indent="0">
              <a:buNone/>
            </a:pP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CCF0D87-9596-4414-83BE-894E26826FE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B17FDE-20E4-4723-8476-2F4ACF18D788}" type="slidenum">
              <a:rPr lang="ko-KR" altLang="en-US" smtClean="0"/>
              <a:pPr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116119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D7D75B-1DDE-469E-9D0B-D5C349188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외부 접속을 위한 </a:t>
            </a:r>
            <a:r>
              <a:rPr lang="en-US" altLang="ko-KR"/>
              <a:t>setting.py </a:t>
            </a:r>
            <a:r>
              <a:rPr lang="ko-KR" altLang="en-US"/>
              <a:t>설정</a:t>
            </a:r>
            <a:r>
              <a:rPr lang="en-US" altLang="ko-KR"/>
              <a:t>	</a:t>
            </a:r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00F9F9C-C068-4BD4-8C41-1C0116E0A75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639BE3E-D29A-48BC-839D-7372FA6D394B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76250" y="1181100"/>
            <a:ext cx="8258175" cy="5124450"/>
          </a:xfrm>
        </p:spPr>
        <p:txBody>
          <a:bodyPr/>
          <a:lstStyle/>
          <a:p>
            <a:r>
              <a:rPr lang="en-US" altLang="ko-KR"/>
              <a:t>ALLOWED_HOSTS </a:t>
            </a:r>
            <a:r>
              <a:rPr lang="ko-KR" altLang="en-US"/>
              <a:t>변수 </a:t>
            </a:r>
            <a:endParaRPr lang="en-US" altLang="ko-KR"/>
          </a:p>
          <a:p>
            <a:pPr lvl="1"/>
            <a:r>
              <a:rPr lang="ko-KR" altLang="en-US"/>
              <a:t>외부에서 접속하는 </a:t>
            </a:r>
            <a:r>
              <a:rPr lang="en-US" altLang="ko-KR"/>
              <a:t>IP</a:t>
            </a:r>
            <a:r>
              <a:rPr lang="ko-KR" altLang="en-US"/>
              <a:t>의 허용 여부를 설정</a:t>
            </a:r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2"/>
            <a:r>
              <a:rPr lang="en-US" altLang="ko-KR"/>
              <a:t>192.168.25.10, localhost,</a:t>
            </a:r>
            <a:r>
              <a:rPr lang="ko-KR" altLang="en-US"/>
              <a:t> </a:t>
            </a:r>
            <a:r>
              <a:rPr lang="en-US" altLang="ko-KR"/>
              <a:t>127.0.0.1</a:t>
            </a:r>
            <a:r>
              <a:rPr lang="ko-KR" altLang="en-US"/>
              <a:t>만 허용하겠다는 뜻 </a:t>
            </a:r>
            <a:endParaRPr lang="en-US" altLang="ko-KR"/>
          </a:p>
          <a:p>
            <a:pPr lvl="1"/>
            <a:r>
              <a:rPr lang="ko-KR" altLang="en-US"/>
              <a:t>모든 </a:t>
            </a:r>
            <a:r>
              <a:rPr lang="en-US" altLang="ko-KR"/>
              <a:t>IP </a:t>
            </a:r>
            <a:r>
              <a:rPr lang="ko-KR" altLang="en-US"/>
              <a:t>허용</a:t>
            </a:r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r>
              <a:rPr lang="ko-KR" altLang="en-US"/>
              <a:t>방화벽 </a:t>
            </a:r>
            <a:r>
              <a:rPr lang="en-US" altLang="ko-KR"/>
              <a:t>8000</a:t>
            </a:r>
            <a:r>
              <a:rPr lang="ko-KR" altLang="en-US"/>
              <a:t>번</a:t>
            </a:r>
            <a:r>
              <a:rPr lang="en-US" altLang="ko-KR"/>
              <a:t>, 80</a:t>
            </a:r>
            <a:r>
              <a:rPr lang="ko-KR" altLang="en-US"/>
              <a:t>번 포트 허용 </a:t>
            </a:r>
            <a:endParaRPr lang="en-US" altLang="ko-KR"/>
          </a:p>
          <a:p>
            <a:pPr lvl="1"/>
            <a:r>
              <a:rPr lang="en-US" altLang="ko-KR"/>
              <a:t>firewall-cmd --add-port=8000/tcp --permanent</a:t>
            </a:r>
          </a:p>
          <a:p>
            <a:pPr lvl="1"/>
            <a:r>
              <a:rPr lang="en-US" altLang="ko-KR"/>
              <a:t>firewall-cmd --add-port=80/tcp --permanent</a:t>
            </a:r>
          </a:p>
          <a:p>
            <a:pPr lvl="1"/>
            <a:r>
              <a:rPr lang="en-US" altLang="ko-KR"/>
              <a:t>firewall-cmd --reload</a:t>
            </a:r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03C7CB8-8926-4893-AF9E-16BC98AD61C2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B17FDE-20E4-4723-8476-2F4ACF18D788}" type="slidenum">
              <a:rPr lang="ko-KR" altLang="en-US" smtClean="0"/>
              <a:pPr/>
              <a:t>57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FA3DD6E-4EFC-407D-BB29-F733F1D408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314" y="1887349"/>
            <a:ext cx="4667901" cy="60015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0D933D0-0800-4593-9084-F0CF4976C7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2314" y="3193757"/>
            <a:ext cx="4648849" cy="552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15737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F44C82-4807-4D32-B924-97F699C132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WSGI(Web</a:t>
            </a:r>
            <a:r>
              <a:rPr lang="ko-KR" altLang="en-US"/>
              <a:t> </a:t>
            </a:r>
            <a:r>
              <a:rPr lang="en-US" altLang="ko-KR"/>
              <a:t>Server</a:t>
            </a:r>
            <a:r>
              <a:rPr lang="ko-KR" altLang="en-US"/>
              <a:t> </a:t>
            </a:r>
            <a:r>
              <a:rPr lang="en-US" altLang="ko-KR"/>
              <a:t>Gateway</a:t>
            </a:r>
            <a:r>
              <a:rPr lang="ko-KR" altLang="en-US"/>
              <a:t> </a:t>
            </a:r>
            <a:r>
              <a:rPr lang="en-US" altLang="ko-KR"/>
              <a:t>Interface)</a:t>
            </a:r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7B6D1AF-B41B-4B00-84D9-E8B306DC588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DF74EC7-6929-4858-A16D-098FB9A4C4D4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/>
              <a:t>Web Server Gateway Interface</a:t>
            </a:r>
            <a:r>
              <a:rPr lang="ko-KR" altLang="en-US"/>
              <a:t>의 약자로</a:t>
            </a:r>
            <a:r>
              <a:rPr lang="en-US" altLang="ko-KR"/>
              <a:t>, </a:t>
            </a:r>
            <a:r>
              <a:rPr lang="ko-KR" altLang="en-US"/>
              <a:t>웹서버와 웹어플리케이션이 어떤 방식으로 통신하는 가에 관한 인터페이스</a:t>
            </a:r>
            <a:endParaRPr lang="en-US" altLang="ko-KR"/>
          </a:p>
          <a:p>
            <a:r>
              <a:rPr lang="en-US" altLang="ko-KR"/>
              <a:t>Web Server</a:t>
            </a:r>
            <a:r>
              <a:rPr lang="ko-KR" altLang="en-US"/>
              <a:t>가 받은 호출을 </a:t>
            </a:r>
            <a:r>
              <a:rPr lang="en-US" altLang="ko-KR"/>
              <a:t>Python </a:t>
            </a:r>
            <a:r>
              <a:rPr lang="ko-KR" altLang="en-US"/>
              <a:t>어플리케이션에게 전달하기 응답받기 위한 호출조약</a:t>
            </a:r>
            <a:endParaRPr lang="en-US" altLang="ko-KR"/>
          </a:p>
          <a:p>
            <a:r>
              <a:rPr lang="en-US" altLang="ko-KR"/>
              <a:t>WSGI </a:t>
            </a:r>
            <a:r>
              <a:rPr lang="ko-KR" altLang="en-US"/>
              <a:t>규격에 맞춘 코드를 실행해주는 프로그램이 </a:t>
            </a:r>
            <a:r>
              <a:rPr lang="en-US" altLang="ko-KR"/>
              <a:t>uWSGI</a:t>
            </a:r>
            <a:r>
              <a:rPr lang="ko-KR" altLang="en-US"/>
              <a:t>와 </a:t>
            </a:r>
            <a:r>
              <a:rPr lang="en-US" altLang="ko-KR"/>
              <a:t>gunicorn</a:t>
            </a:r>
            <a:r>
              <a:rPr lang="ko-KR" altLang="en-US"/>
              <a:t>등이 있습니다</a:t>
            </a:r>
            <a:r>
              <a:rPr lang="en-US" altLang="ko-KR"/>
              <a:t>. </a:t>
            </a:r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pPr marL="0" indent="0">
              <a:buNone/>
            </a:pPr>
            <a:endParaRPr lang="en-US" altLang="ko-KR"/>
          </a:p>
          <a:p>
            <a:r>
              <a:rPr lang="en-US" altLang="ko-KR"/>
              <a:t>WSGI </a:t>
            </a:r>
            <a:r>
              <a:rPr lang="ko-KR" altLang="en-US"/>
              <a:t>서버의 애플리케이션 처리 과정</a:t>
            </a:r>
            <a:endParaRPr lang="en-US" altLang="ko-KR"/>
          </a:p>
          <a:p>
            <a:pPr lvl="1"/>
            <a:r>
              <a:rPr lang="en-US" altLang="ko-KR"/>
              <a:t>WSGI </a:t>
            </a:r>
            <a:r>
              <a:rPr lang="ko-KR" altLang="en-US"/>
              <a:t>규격을 준수하는 </a:t>
            </a:r>
            <a:r>
              <a:rPr lang="en-US" altLang="ko-KR"/>
              <a:t>WSGI </a:t>
            </a:r>
            <a:r>
              <a:rPr lang="ko-KR" altLang="en-US"/>
              <a:t>서버에서 실행되는 애플리케이션을 작성하는 것은 편리한 점이 많음 </a:t>
            </a:r>
            <a:endParaRPr lang="en-US" altLang="ko-KR"/>
          </a:p>
          <a:p>
            <a:pPr lvl="1"/>
            <a:r>
              <a:rPr lang="ko-KR" altLang="en-US"/>
              <a:t>그래서 대부분의 파이썬 웹 프레임워크는 </a:t>
            </a:r>
            <a:r>
              <a:rPr lang="en-US" altLang="ko-KR"/>
              <a:t>WSGI </a:t>
            </a:r>
            <a:r>
              <a:rPr lang="ko-KR" altLang="en-US"/>
              <a:t>서버를 제공하며</a:t>
            </a:r>
            <a:r>
              <a:rPr lang="en-US" altLang="ko-KR"/>
              <a:t>, </a:t>
            </a:r>
            <a:r>
              <a:rPr lang="ko-KR" altLang="en-US"/>
              <a:t>애플리케이션 개발자는 </a:t>
            </a:r>
            <a:r>
              <a:rPr lang="en-US" altLang="ko-KR"/>
              <a:t>WSGI </a:t>
            </a:r>
            <a:r>
              <a:rPr lang="ko-KR" altLang="en-US"/>
              <a:t>서버에 대한 </a:t>
            </a:r>
            <a:r>
              <a:rPr lang="en-US" altLang="ko-KR"/>
              <a:t>API </a:t>
            </a:r>
            <a:r>
              <a:rPr lang="ko-KR" altLang="en-US"/>
              <a:t>규격만 맞추면</a:t>
            </a:r>
            <a:r>
              <a:rPr lang="en-US" altLang="ko-KR"/>
              <a:t>, </a:t>
            </a:r>
            <a:r>
              <a:rPr lang="ko-KR" altLang="en-US"/>
              <a:t>웹 서버와 독립적으로 애플리케이션을 작성할 수 있어 생산성이 높아짐 </a:t>
            </a:r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D8074C6-EAB0-4D91-8195-065CABB10D3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B17FDE-20E4-4723-8476-2F4ACF18D788}" type="slidenum">
              <a:rPr lang="ko-KR" altLang="en-US" smtClean="0"/>
              <a:pPr/>
              <a:t>58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A87A533-210D-4EA3-96A2-477AE4EBDA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6447" y="2622128"/>
            <a:ext cx="5491106" cy="134314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CDC8133-A040-4486-8211-2532FF1A5592}"/>
              </a:ext>
            </a:extLst>
          </p:cNvPr>
          <p:cNvSpPr txBox="1"/>
          <p:nvPr/>
        </p:nvSpPr>
        <p:spPr>
          <a:xfrm>
            <a:off x="6769917" y="3932522"/>
            <a:ext cx="182934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/>
              <a:t>출처 </a:t>
            </a:r>
            <a:r>
              <a:rPr lang="en-US" altLang="ko-KR" sz="1050"/>
              <a:t>: </a:t>
            </a:r>
            <a:r>
              <a:rPr lang="ko-KR" altLang="en-US" sz="1050"/>
              <a:t>파이썬 웹 프로그래밍</a:t>
            </a:r>
          </a:p>
        </p:txBody>
      </p:sp>
    </p:spTree>
    <p:extLst>
      <p:ext uri="{BB962C8B-B14F-4D97-AF65-F5344CB8AC3E}">
        <p14:creationId xmlns:p14="http://schemas.microsoft.com/office/powerpoint/2010/main" val="291580018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F44C82-4807-4D32-B924-97F699C132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WSGI(Web</a:t>
            </a:r>
            <a:r>
              <a:rPr lang="ko-KR" altLang="en-US"/>
              <a:t> </a:t>
            </a:r>
            <a:r>
              <a:rPr lang="en-US" altLang="ko-KR"/>
              <a:t>Server</a:t>
            </a:r>
            <a:r>
              <a:rPr lang="ko-KR" altLang="en-US"/>
              <a:t> </a:t>
            </a:r>
            <a:r>
              <a:rPr lang="en-US" altLang="ko-KR"/>
              <a:t>Gateway</a:t>
            </a:r>
            <a:r>
              <a:rPr lang="ko-KR" altLang="en-US"/>
              <a:t> </a:t>
            </a:r>
            <a:r>
              <a:rPr lang="en-US" altLang="ko-KR"/>
              <a:t>Interface)</a:t>
            </a:r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7B6D1AF-B41B-4B00-84D9-E8B306DC588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DF74EC7-6929-4858-A16D-098FB9A4C4D4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/>
              <a:t>WSGI </a:t>
            </a:r>
            <a:r>
              <a:rPr lang="ko-KR" altLang="en-US"/>
              <a:t>서버의 애플리케이션 처리 과정</a:t>
            </a:r>
            <a:endParaRPr lang="en-US" altLang="ko-KR"/>
          </a:p>
          <a:p>
            <a:pPr lvl="1"/>
            <a:r>
              <a:rPr lang="ko-KR" altLang="en-US"/>
              <a:t>웹 서버에서 클라이언트의 요청을 받아 </a:t>
            </a:r>
            <a:r>
              <a:rPr lang="en-US" altLang="ko-KR"/>
              <a:t>WSGI </a:t>
            </a:r>
            <a:r>
              <a:rPr lang="ko-KR" altLang="en-US"/>
              <a:t>서버로 처리를 위임하고</a:t>
            </a:r>
            <a:r>
              <a:rPr lang="en-US" altLang="ko-KR"/>
              <a:t>, WSGI </a:t>
            </a:r>
            <a:r>
              <a:rPr lang="ko-KR" altLang="en-US"/>
              <a:t>서버는 애플리케이션을 실행하여 그 결과를 웹 서버에게 되돌려주면</a:t>
            </a:r>
            <a:r>
              <a:rPr lang="en-US" altLang="ko-KR"/>
              <a:t>, </a:t>
            </a:r>
            <a:r>
              <a:rPr lang="ko-KR" altLang="en-US"/>
              <a:t>웹 서버는 클라이언트에게 응답하는 순서 </a:t>
            </a:r>
            <a:endParaRPr lang="en-US" altLang="ko-KR"/>
          </a:p>
          <a:p>
            <a:pPr lvl="1"/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D8074C6-EAB0-4D91-8195-065CABB10D3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B17FDE-20E4-4723-8476-2F4ACF18D788}" type="slidenum">
              <a:rPr lang="ko-KR" altLang="en-US" smtClean="0"/>
              <a:pPr/>
              <a:t>59</a:t>
            </a:fld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7A795D4-1AC1-488B-9C11-15C93548C3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1956" y="2250040"/>
            <a:ext cx="3966028" cy="3888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8096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C4A2B1-F75A-45BC-936E-2EA320878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setting.py</a:t>
            </a:r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3255652-44BC-492B-ACEB-CC3C72290BA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1667CFF-6794-4F87-B9E6-0CAC82244793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/>
              <a:t>ALLOWED_HOSTS</a:t>
            </a:r>
          </a:p>
          <a:p>
            <a:pPr lvl="1"/>
            <a:r>
              <a:rPr lang="ko-KR" altLang="en-US"/>
              <a:t>반드시 서버의 </a:t>
            </a:r>
            <a:r>
              <a:rPr lang="en-US" altLang="ko-KR"/>
              <a:t>IP</a:t>
            </a:r>
            <a:r>
              <a:rPr lang="ko-KR" altLang="en-US"/>
              <a:t>나 도메인을 지정해야 하고</a:t>
            </a:r>
            <a:r>
              <a:rPr lang="en-US" altLang="ko-KR"/>
              <a:t>, </a:t>
            </a:r>
            <a:r>
              <a:rPr lang="ko-KR" altLang="en-US"/>
              <a:t>개발 모드인 경우에는 값을 지정하지 않아도 </a:t>
            </a:r>
            <a:r>
              <a:rPr lang="en-US" altLang="ko-KR"/>
              <a:t>['localhost', '127.0.0.1']</a:t>
            </a:r>
            <a:r>
              <a:rPr lang="ko-KR" altLang="en-US"/>
              <a:t>로 간주 </a:t>
            </a:r>
            <a:endParaRPr lang="en-US" altLang="ko-KR"/>
          </a:p>
          <a:p>
            <a:pPr lvl="1"/>
            <a:r>
              <a:rPr lang="ko-KR" altLang="en-US"/>
              <a:t>외부에서 접속하고 싶다면 </a:t>
            </a:r>
            <a:r>
              <a:rPr lang="en-US" altLang="ko-KR"/>
              <a:t>["*"]</a:t>
            </a:r>
            <a:r>
              <a:rPr lang="ko-KR" altLang="en-US"/>
              <a:t>으로 변경</a:t>
            </a:r>
            <a:endParaRPr lang="en-US" altLang="ko-KR"/>
          </a:p>
          <a:p>
            <a:r>
              <a:rPr lang="en-US" altLang="ko-KR"/>
              <a:t>DEBUG</a:t>
            </a:r>
          </a:p>
          <a:p>
            <a:pPr lvl="1"/>
            <a:r>
              <a:rPr lang="ko-KR" altLang="en-US"/>
              <a:t>해당 값이 </a:t>
            </a:r>
            <a:r>
              <a:rPr lang="en-US" altLang="ko-KR"/>
              <a:t>True</a:t>
            </a:r>
            <a:r>
              <a:rPr lang="ko-KR" altLang="en-US"/>
              <a:t>이면 개발 모드로</a:t>
            </a:r>
            <a:r>
              <a:rPr lang="en-US" altLang="ko-KR"/>
              <a:t>, False</a:t>
            </a:r>
            <a:r>
              <a:rPr lang="ko-KR" altLang="en-US"/>
              <a:t>이면 운영 모드로 인식 </a:t>
            </a:r>
            <a:endParaRPr lang="en-US" altLang="ko-KR"/>
          </a:p>
          <a:p>
            <a:r>
              <a:rPr lang="en-US" altLang="ko-KR"/>
              <a:t>INSTALLED_APPS</a:t>
            </a:r>
          </a:p>
          <a:p>
            <a:pPr lvl="1"/>
            <a:r>
              <a:rPr lang="ko-KR" altLang="en-US"/>
              <a:t>프로젝트에 포함되는 애플리케이션들은 모두 설정 파일에 등록되어야 함</a:t>
            </a:r>
            <a:endParaRPr lang="en-US" altLang="ko-KR"/>
          </a:p>
          <a:p>
            <a:r>
              <a:rPr lang="en-US" altLang="ko-KR"/>
              <a:t>DATABASED</a:t>
            </a:r>
          </a:p>
          <a:p>
            <a:pPr lvl="1"/>
            <a:r>
              <a:rPr lang="ko-KR" altLang="en-US"/>
              <a:t>프로젝트에 사용될 데이터베이스 엔진 설정 </a:t>
            </a:r>
            <a:endParaRPr lang="en-US" altLang="ko-KR"/>
          </a:p>
          <a:p>
            <a:pPr lvl="1"/>
            <a:r>
              <a:rPr lang="ko-KR" altLang="en-US"/>
              <a:t>기본값으로 </a:t>
            </a:r>
            <a:r>
              <a:rPr lang="en-US" altLang="ko-KR"/>
              <a:t>SQLite3</a:t>
            </a:r>
            <a:r>
              <a:rPr lang="ko-KR" altLang="en-US"/>
              <a:t>로 설정되어 있습니다</a:t>
            </a:r>
            <a:r>
              <a:rPr lang="en-US" altLang="ko-KR"/>
              <a:t>. </a:t>
            </a:r>
          </a:p>
          <a:p>
            <a:r>
              <a:rPr lang="en-US" altLang="ko-KR"/>
              <a:t>TIME_ZONE</a:t>
            </a:r>
          </a:p>
          <a:p>
            <a:pPr lvl="1"/>
            <a:r>
              <a:rPr lang="ko-KR" altLang="en-US"/>
              <a:t>최초에는 세계표준시</a:t>
            </a:r>
            <a:r>
              <a:rPr lang="en-US" altLang="ko-KR"/>
              <a:t>(UTC)</a:t>
            </a:r>
            <a:r>
              <a:rPr lang="ko-KR" altLang="en-US"/>
              <a:t>로 되어 있습니다</a:t>
            </a:r>
            <a:r>
              <a:rPr lang="en-US" altLang="ko-KR"/>
              <a:t>. </a:t>
            </a:r>
          </a:p>
          <a:p>
            <a:pPr lvl="1"/>
            <a:r>
              <a:rPr lang="ko-KR" altLang="en-US"/>
              <a:t>한국 시간으로 변경은 따로 해야 합니다</a:t>
            </a:r>
            <a:r>
              <a:rPr lang="en-US" altLang="ko-KR"/>
              <a:t>. </a:t>
            </a:r>
          </a:p>
          <a:p>
            <a:pPr lvl="2"/>
            <a:r>
              <a:rPr lang="en-US" altLang="ko-KR"/>
              <a:t>TIME_ZONE = 'Asia/Seoul'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23DD65C-67B6-4F9E-9A0C-3B6B3F43174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B17FDE-20E4-4723-8476-2F4ACF18D788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092250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F44C82-4807-4D32-B924-97F699C132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WSGI(Web</a:t>
            </a:r>
            <a:r>
              <a:rPr lang="ko-KR" altLang="en-US"/>
              <a:t> </a:t>
            </a:r>
            <a:r>
              <a:rPr lang="en-US" altLang="ko-KR"/>
              <a:t>Server</a:t>
            </a:r>
            <a:r>
              <a:rPr lang="ko-KR" altLang="en-US"/>
              <a:t> </a:t>
            </a:r>
            <a:r>
              <a:rPr lang="en-US" altLang="ko-KR"/>
              <a:t>Gateway</a:t>
            </a:r>
            <a:r>
              <a:rPr lang="ko-KR" altLang="en-US"/>
              <a:t> </a:t>
            </a:r>
            <a:r>
              <a:rPr lang="en-US" altLang="ko-KR"/>
              <a:t>Interface)</a:t>
            </a:r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7B6D1AF-B41B-4B00-84D9-E8B306DC588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DF74EC7-6929-4858-A16D-098FB9A4C4D4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/>
              <a:t>WSGI </a:t>
            </a:r>
            <a:r>
              <a:rPr lang="ko-KR" altLang="en-US"/>
              <a:t>규격에 따라 애플리케이션을 개발할 때 중요한 사항 </a:t>
            </a:r>
            <a:r>
              <a:rPr lang="en-US" altLang="ko-KR"/>
              <a:t>3</a:t>
            </a:r>
            <a:r>
              <a:rPr lang="ko-KR" altLang="en-US"/>
              <a:t>가지 </a:t>
            </a:r>
            <a:endParaRPr lang="en-US" altLang="ko-KR"/>
          </a:p>
          <a:p>
            <a:pPr lvl="1"/>
            <a:r>
              <a:rPr lang="en-US" altLang="ko-KR"/>
              <a:t>1.  </a:t>
            </a:r>
            <a:r>
              <a:rPr lang="ko-KR" altLang="en-US"/>
              <a:t>개발이 필요한 애플리케이션을 함수 또는 클래스의 메소드로 정의하고</a:t>
            </a:r>
            <a:r>
              <a:rPr lang="en-US" altLang="ko-KR"/>
              <a:t>, </a:t>
            </a:r>
            <a:r>
              <a:rPr lang="ko-KR" altLang="en-US"/>
              <a:t>애플리케이션 함수의 인자는 다음과 같이 정의</a:t>
            </a:r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r>
              <a:rPr lang="en-US" altLang="ko-KR"/>
              <a:t>2. start_response</a:t>
            </a:r>
            <a:r>
              <a:rPr lang="ko-KR" altLang="en-US"/>
              <a:t> 함수의 인자 역시 다음과 같이 정해져 있으므로 그대로 따릅니다</a:t>
            </a:r>
            <a:r>
              <a:rPr lang="en-US" altLang="ko-KR"/>
              <a:t>. </a:t>
            </a:r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r>
              <a:rPr lang="en-US" altLang="ko-KR"/>
              <a:t>3. </a:t>
            </a:r>
            <a:r>
              <a:rPr lang="ko-KR" altLang="en-US"/>
              <a:t>애플리케이션 함수의 리턴값은 응답 바디에 해당하는 내용으로</a:t>
            </a:r>
            <a:r>
              <a:rPr lang="en-US" altLang="ko-KR"/>
              <a:t>, </a:t>
            </a:r>
            <a:r>
              <a:rPr lang="ko-KR" altLang="en-US"/>
              <a:t>리스트나 제너레이터와 같은 </a:t>
            </a:r>
            <a:r>
              <a:rPr lang="en-US" altLang="ko-KR"/>
              <a:t>iterable </a:t>
            </a:r>
            <a:r>
              <a:rPr lang="ko-KR" altLang="en-US"/>
              <a:t>타입이어야 합니다</a:t>
            </a:r>
            <a:r>
              <a:rPr lang="en-US" altLang="ko-KR"/>
              <a:t>. </a:t>
            </a:r>
          </a:p>
          <a:p>
            <a:pPr lvl="1"/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D8074C6-EAB0-4D91-8195-065CABB10D3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B17FDE-20E4-4723-8476-2F4ACF18D788}" type="slidenum">
              <a:rPr lang="ko-KR" altLang="en-US" smtClean="0"/>
              <a:pPr/>
              <a:t>60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1E564F5-2402-4E53-B1FE-39F60FB3F8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7528" y="1782440"/>
            <a:ext cx="5488943" cy="147325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12593A9-E60E-4F09-8870-612CDEC05D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7528" y="3857039"/>
            <a:ext cx="4732916" cy="1069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36628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6EA406-D6B4-4BAB-A14F-1AD350E02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wsgiref.simple_server </a:t>
            </a:r>
            <a:r>
              <a:rPr lang="ko-KR" altLang="en-US"/>
              <a:t>모듈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1295F32-AF51-4409-BB40-ED935967ED8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5990A4D-C336-4BB1-A353-8C326FCD5644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/>
              <a:t>파이썬 표준 라이브러리에서는 웹 프레임워크 개발자와 웹 서버와의 연동 기능을 개발할 수 있도록 </a:t>
            </a:r>
            <a:r>
              <a:rPr lang="en-US" altLang="ko-KR"/>
              <a:t>wsgiref </a:t>
            </a:r>
            <a:r>
              <a:rPr lang="ko-KR" altLang="en-US"/>
              <a:t>패키지의 하위 모듈로 </a:t>
            </a:r>
            <a:r>
              <a:rPr lang="en-US" altLang="ko-KR"/>
              <a:t>wsgiref.simple_server </a:t>
            </a:r>
            <a:r>
              <a:rPr lang="ko-KR" altLang="en-US"/>
              <a:t>모듈을 제공하고 있습니다</a:t>
            </a:r>
            <a:r>
              <a:rPr lang="en-US" altLang="ko-KR"/>
              <a:t>. </a:t>
            </a:r>
          </a:p>
          <a:p>
            <a:r>
              <a:rPr lang="ko-KR" altLang="en-US"/>
              <a:t>이 모듈은 </a:t>
            </a:r>
            <a:r>
              <a:rPr lang="en-US" altLang="ko-KR"/>
              <a:t>WSGI </a:t>
            </a:r>
            <a:r>
              <a:rPr lang="ko-KR" altLang="en-US"/>
              <a:t>스펙을 준수하는 웹 서버</a:t>
            </a:r>
            <a:r>
              <a:rPr lang="en-US" altLang="ko-KR"/>
              <a:t>(WSGI </a:t>
            </a:r>
            <a:r>
              <a:rPr lang="ko-KR" altLang="en-US"/>
              <a:t>서버</a:t>
            </a:r>
            <a:r>
              <a:rPr lang="en-US" altLang="ko-KR"/>
              <a:t>)</a:t>
            </a:r>
            <a:r>
              <a:rPr lang="ko-KR" altLang="en-US"/>
              <a:t>에 대한 참조 서버</a:t>
            </a:r>
            <a:r>
              <a:rPr lang="en-US" altLang="ko-KR"/>
              <a:t>, </a:t>
            </a:r>
            <a:r>
              <a:rPr lang="ko-KR" altLang="en-US"/>
              <a:t>즉 개발자에게 참고가 될 수 있도록 미리 만들어 놓은 </a:t>
            </a:r>
            <a:r>
              <a:rPr lang="en-US" altLang="ko-KR"/>
              <a:t>WSGIServer </a:t>
            </a:r>
            <a:r>
              <a:rPr lang="ko-KR" altLang="en-US"/>
              <a:t>클래스와 </a:t>
            </a:r>
            <a:r>
              <a:rPr lang="en-US" altLang="ko-KR"/>
              <a:t>WSGIRequestHandler </a:t>
            </a:r>
            <a:r>
              <a:rPr lang="ko-KR" altLang="en-US"/>
              <a:t>클래스를 정의하고 있습니다</a:t>
            </a:r>
            <a:r>
              <a:rPr lang="en-US" altLang="ko-KR"/>
              <a:t>. </a:t>
            </a:r>
          </a:p>
          <a:p>
            <a:r>
              <a:rPr lang="ko-KR" altLang="en-US"/>
              <a:t>장고의 </a:t>
            </a:r>
            <a:r>
              <a:rPr lang="en-US" altLang="ko-KR">
                <a:solidFill>
                  <a:srgbClr val="FF0000"/>
                </a:solidFill>
              </a:rPr>
              <a:t>runserver</a:t>
            </a:r>
            <a:r>
              <a:rPr lang="ko-KR" altLang="en-US">
                <a:solidFill>
                  <a:srgbClr val="FF0000"/>
                </a:solidFill>
              </a:rPr>
              <a:t>도 이들 클래스를 사용하여 만든 테스트용 웹 서버</a:t>
            </a:r>
            <a:r>
              <a:rPr lang="ko-KR" altLang="en-US"/>
              <a:t>입니다</a:t>
            </a:r>
            <a:r>
              <a:rPr lang="en-US" altLang="ko-KR"/>
              <a:t>. </a:t>
            </a:r>
          </a:p>
          <a:p>
            <a:r>
              <a:rPr lang="en-US" altLang="ko-KR"/>
              <a:t>WSGI </a:t>
            </a:r>
            <a:r>
              <a:rPr lang="ko-KR" altLang="en-US"/>
              <a:t>스텍을 준수하는 자신만의 웹 프레임워크 또는 </a:t>
            </a:r>
            <a:r>
              <a:rPr lang="en-US" altLang="ko-KR"/>
              <a:t>WSGI </a:t>
            </a:r>
            <a:r>
              <a:rPr lang="ko-KR" altLang="en-US"/>
              <a:t>서버를 만들면 되기 때문에 </a:t>
            </a:r>
            <a:r>
              <a:rPr lang="en-US" altLang="ko-KR"/>
              <a:t>Flask </a:t>
            </a:r>
            <a:r>
              <a:rPr lang="ko-KR" altLang="en-US"/>
              <a:t>웹 프레임워크에서 사용하는 벡자이크</a:t>
            </a:r>
            <a:r>
              <a:rPr lang="en-US" altLang="ko-KR"/>
              <a:t>(Werkzeug) WSGI </a:t>
            </a:r>
            <a:r>
              <a:rPr lang="ko-KR" altLang="en-US"/>
              <a:t>서버가 </a:t>
            </a:r>
            <a:r>
              <a:rPr lang="en-US" altLang="ko-KR"/>
              <a:t>wsgiref </a:t>
            </a:r>
            <a:r>
              <a:rPr lang="ko-KR" altLang="en-US"/>
              <a:t>패키지를 사용하지 않은 </a:t>
            </a:r>
            <a:r>
              <a:rPr lang="en-US" altLang="ko-KR"/>
              <a:t>WSGI </a:t>
            </a:r>
            <a:r>
              <a:rPr lang="ko-KR" altLang="en-US"/>
              <a:t>웹 서버입니다</a:t>
            </a:r>
            <a:r>
              <a:rPr lang="en-US" altLang="ko-KR"/>
              <a:t>. 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D1BB8BE-B7B0-4BD8-8114-88D4EACFCDB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B17FDE-20E4-4723-8476-2F4ACF18D788}" type="slidenum">
              <a:rPr lang="ko-KR" altLang="en-US" smtClean="0"/>
              <a:pPr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285375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6EA406-D6B4-4BAB-A14F-1AD350E02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wsgiref.simple_server </a:t>
            </a:r>
            <a:r>
              <a:rPr lang="ko-KR" altLang="en-US"/>
              <a:t>모듈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1295F32-AF51-4409-BB40-ED935967ED8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5990A4D-C336-4BB1-A353-8C326FCD5644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/>
              <a:t>예제</a:t>
            </a:r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r>
              <a:rPr lang="en-US" altLang="ko-KR"/>
              <a:t>my_app()</a:t>
            </a:r>
            <a:r>
              <a:rPr lang="ko-KR" altLang="en-US"/>
              <a:t>과 같은 애플리케이션 로직을 호출 가능한 함수나 메서드로 정의하여 이 함수를 </a:t>
            </a:r>
            <a:r>
              <a:rPr lang="en-US" altLang="ko-KR"/>
              <a:t>make_server() </a:t>
            </a:r>
            <a:r>
              <a:rPr lang="ko-KR" altLang="en-US"/>
              <a:t>인자로 넘겨주어 </a:t>
            </a:r>
            <a:r>
              <a:rPr lang="en-US" altLang="ko-KR"/>
              <a:t>WSGI </a:t>
            </a:r>
            <a:r>
              <a:rPr lang="ko-KR" altLang="en-US"/>
              <a:t>웹 서버를 만듭니다</a:t>
            </a:r>
            <a:r>
              <a:rPr lang="en-US" altLang="ko-KR"/>
              <a:t>. </a:t>
            </a:r>
          </a:p>
          <a:p>
            <a:r>
              <a:rPr lang="en-US" altLang="ko-KR"/>
              <a:t>my_app() </a:t>
            </a:r>
            <a:r>
              <a:rPr lang="ko-KR" altLang="en-US"/>
              <a:t>함수가 </a:t>
            </a:r>
            <a:r>
              <a:rPr lang="en-US" altLang="ko-KR"/>
              <a:t>WSGI </a:t>
            </a:r>
            <a:r>
              <a:rPr lang="ko-KR" altLang="en-US"/>
              <a:t>규격을 준수하는 애플리케이션 코드입니다</a:t>
            </a:r>
            <a:r>
              <a:rPr lang="en-US" altLang="ko-KR"/>
              <a:t>. </a:t>
            </a:r>
            <a:r>
              <a:rPr lang="ko-KR" altLang="en-US"/>
              <a:t>이 애플리케이션 함수에서 응답을 위한 헤더 및 바디를 구성해서 반환해줍니다</a:t>
            </a:r>
            <a:r>
              <a:rPr lang="en-US" altLang="ko-KR"/>
              <a:t>. </a:t>
            </a:r>
            <a:r>
              <a:rPr lang="ko-KR" altLang="en-US"/>
              <a:t> 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D1BB8BE-B7B0-4BD8-8114-88D4EACFCDB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B17FDE-20E4-4723-8476-2F4ACF18D788}" type="slidenum">
              <a:rPr lang="ko-KR" altLang="en-US" smtClean="0"/>
              <a:pPr/>
              <a:t>62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D403422-F1E1-493D-A11F-8552238DBB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" y="1669932"/>
            <a:ext cx="3915321" cy="31532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F4B1F9C-481D-4C51-9847-4306243CA219}"/>
              </a:ext>
            </a:extLst>
          </p:cNvPr>
          <p:cNvSpPr txBox="1"/>
          <p:nvPr/>
        </p:nvSpPr>
        <p:spPr>
          <a:xfrm>
            <a:off x="4391571" y="3994021"/>
            <a:ext cx="46069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350" spc="-75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wsgiref.simple_server </a:t>
            </a:r>
            <a:r>
              <a:rPr lang="ko-KR" altLang="en-US" sz="1350" spc="-75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모듈은 </a:t>
            </a:r>
            <a:r>
              <a:rPr lang="en-US" altLang="ko-KR" sz="1350" spc="-75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WSGI </a:t>
            </a:r>
            <a:r>
              <a:rPr lang="ko-KR" altLang="en-US" sz="1350" spc="-75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규격을 준수하여 </a:t>
            </a:r>
            <a:r>
              <a:rPr lang="en-US" altLang="ko-KR" sz="1350" spc="-75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WSGI </a:t>
            </a:r>
            <a:r>
              <a:rPr lang="ko-KR" altLang="en-US" sz="1350" spc="-75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서버를 작성할 수 있도록 </a:t>
            </a:r>
            <a:r>
              <a:rPr lang="en-US" altLang="ko-KR" sz="1350" spc="-75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API</a:t>
            </a:r>
            <a:r>
              <a:rPr lang="ko-KR" altLang="en-US" sz="1350" spc="-75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를 제공하고 있으며</a:t>
            </a:r>
            <a:r>
              <a:rPr lang="en-US" altLang="ko-KR" sz="1350" spc="-75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 make_server() </a:t>
            </a:r>
            <a:r>
              <a:rPr lang="ko-KR" altLang="en-US" sz="1350" spc="-75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및 </a:t>
            </a:r>
            <a:r>
              <a:rPr lang="en-US" altLang="ko-KR" sz="1350" spc="-75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serve_forever() </a:t>
            </a:r>
            <a:r>
              <a:rPr lang="ko-KR" altLang="en-US" sz="1350" spc="-75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메소드가 그런 </a:t>
            </a:r>
            <a:r>
              <a:rPr lang="en-US" altLang="ko-KR" sz="1350" spc="-75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API</a:t>
            </a:r>
            <a:r>
              <a:rPr lang="ko-KR" altLang="en-US" sz="1350" spc="-75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의 일부입니다</a:t>
            </a:r>
            <a:r>
              <a:rPr lang="en-US" altLang="ko-KR" sz="1350" spc="-75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. </a:t>
            </a:r>
            <a:endParaRPr lang="ko-KR" altLang="en-US" sz="1350" spc="-75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4950274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F44C82-4807-4D32-B924-97F699C132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WSGI(Web</a:t>
            </a:r>
            <a:r>
              <a:rPr lang="ko-KR" altLang="en-US"/>
              <a:t> </a:t>
            </a:r>
            <a:r>
              <a:rPr lang="en-US" altLang="ko-KR"/>
              <a:t>Server</a:t>
            </a:r>
            <a:r>
              <a:rPr lang="ko-KR" altLang="en-US"/>
              <a:t> </a:t>
            </a:r>
            <a:r>
              <a:rPr lang="en-US" altLang="ko-KR"/>
              <a:t>Gateway</a:t>
            </a:r>
            <a:r>
              <a:rPr lang="ko-KR" altLang="en-US"/>
              <a:t> </a:t>
            </a:r>
            <a:r>
              <a:rPr lang="en-US" altLang="ko-KR"/>
              <a:t>Interface)</a:t>
            </a:r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7B6D1AF-B41B-4B00-84D9-E8B306DC588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DF74EC7-6929-4858-A16D-098FB9A4C4D4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/>
              <a:t>NGINX</a:t>
            </a:r>
          </a:p>
          <a:p>
            <a:pPr lvl="1"/>
            <a:r>
              <a:rPr lang="en-US" altLang="ko-KR"/>
              <a:t>2004</a:t>
            </a:r>
            <a:r>
              <a:rPr lang="ko-KR" altLang="en-US"/>
              <a:t>년에 발표된 러시아의 </a:t>
            </a:r>
            <a:r>
              <a:rPr lang="en-US" altLang="ko-KR"/>
              <a:t>Igor Sysoev</a:t>
            </a:r>
            <a:r>
              <a:rPr lang="ko-KR" altLang="en-US"/>
              <a:t>가 만든 무료 오픈소스 웹 서버입니다</a:t>
            </a:r>
            <a:r>
              <a:rPr lang="en-US" altLang="ko-KR"/>
              <a:t>. </a:t>
            </a:r>
          </a:p>
          <a:p>
            <a:pPr lvl="1"/>
            <a:r>
              <a:rPr lang="ko-KR" altLang="en-US"/>
              <a:t>동시 처리 능력을 높이고 메모리를 적게 사용하는 방향으로 아키텍처를 설계</a:t>
            </a:r>
            <a:endParaRPr lang="en-US" altLang="ko-KR"/>
          </a:p>
          <a:p>
            <a:pPr lvl="1"/>
            <a:r>
              <a:rPr lang="ko-KR" altLang="en-US"/>
              <a:t>이벤트 기반 처리 방식을 채택하고 있어 프로세스</a:t>
            </a:r>
            <a:r>
              <a:rPr lang="en-US" altLang="ko-KR"/>
              <a:t>/</a:t>
            </a:r>
            <a:r>
              <a:rPr lang="ko-KR" altLang="en-US"/>
              <a:t>스레드 방식의 아파치에 비해 성능이 좋은 것으로 평가</a:t>
            </a:r>
            <a:endParaRPr lang="en-US" altLang="ko-KR"/>
          </a:p>
          <a:p>
            <a:pPr lvl="1"/>
            <a:r>
              <a:rPr lang="ko-KR" altLang="en-US"/>
              <a:t>정적 웹 컨텐츠인 </a:t>
            </a:r>
            <a:r>
              <a:rPr lang="en-US" altLang="ko-KR"/>
              <a:t>HTML, </a:t>
            </a:r>
            <a:r>
              <a:rPr lang="ko-KR" altLang="en-US"/>
              <a:t>이미지</a:t>
            </a:r>
            <a:r>
              <a:rPr lang="en-US" altLang="ko-KR"/>
              <a:t>, CSS, javaScript </a:t>
            </a:r>
            <a:r>
              <a:rPr lang="ko-KR" altLang="en-US"/>
              <a:t>등을 처리해주는 웹 서버입니다</a:t>
            </a:r>
            <a:r>
              <a:rPr lang="en-US" altLang="ko-KR"/>
              <a:t>. </a:t>
            </a:r>
          </a:p>
          <a:p>
            <a:pPr lvl="1"/>
            <a:r>
              <a:rPr lang="en-US" altLang="ko-KR"/>
              <a:t>Python</a:t>
            </a:r>
            <a:r>
              <a:rPr lang="ko-KR" altLang="en-US"/>
              <a:t>을 이용한 동적 웹 페이지 핸들링은 </a:t>
            </a:r>
            <a:r>
              <a:rPr lang="en-US" altLang="ko-KR"/>
              <a:t>wsgi </a:t>
            </a:r>
            <a:r>
              <a:rPr lang="ko-KR" altLang="en-US"/>
              <a:t>서버가 담당합니다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pPr marL="0" indent="0">
              <a:buNone/>
            </a:pPr>
            <a:endParaRPr lang="en-US" altLang="ko-KR"/>
          </a:p>
          <a:p>
            <a:pPr lvl="1"/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D8074C6-EAB0-4D91-8195-065CABB10D3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B17FDE-20E4-4723-8476-2F4ACF18D788}" type="slidenum">
              <a:rPr lang="ko-KR" altLang="en-US" smtClean="0"/>
              <a:pPr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27257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188809-C7BF-4F2E-AD5B-B78D864E0B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nginx </a:t>
            </a:r>
            <a:r>
              <a:rPr lang="ko-KR" altLang="en-US"/>
              <a:t>및 </a:t>
            </a:r>
            <a:r>
              <a:rPr lang="en-US" altLang="ko-KR"/>
              <a:t>gunicorn </a:t>
            </a:r>
            <a:r>
              <a:rPr lang="ko-KR" altLang="en-US"/>
              <a:t>설치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CACE5CD-086F-4282-BEBA-9628D7A099E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9E44834-1163-4329-A7EB-729CE6CDE5A1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/>
              <a:t>설치</a:t>
            </a:r>
            <a:endParaRPr lang="en-US" altLang="ko-KR"/>
          </a:p>
          <a:p>
            <a:pPr lvl="1"/>
            <a:r>
              <a:rPr lang="en-US" altLang="ko-KR"/>
              <a:t>dnf install nginx -y </a:t>
            </a:r>
          </a:p>
          <a:p>
            <a:pPr lvl="1"/>
            <a:r>
              <a:rPr lang="en-US" altLang="ko-KR"/>
              <a:t>pip install gunicorn </a:t>
            </a:r>
          </a:p>
          <a:p>
            <a:r>
              <a:rPr lang="ko-KR" altLang="en-US"/>
              <a:t>구동</a:t>
            </a:r>
            <a:endParaRPr lang="en-US" altLang="ko-KR"/>
          </a:p>
          <a:p>
            <a:pPr lvl="1"/>
            <a:r>
              <a:rPr lang="en-US" altLang="ko-KR"/>
              <a:t>systemctl start nginx </a:t>
            </a:r>
          </a:p>
          <a:p>
            <a:pPr lvl="1"/>
            <a:r>
              <a:rPr lang="en-US" altLang="ko-KR"/>
              <a:t>nginx</a:t>
            </a:r>
            <a:r>
              <a:rPr lang="ko-KR" altLang="en-US"/>
              <a:t>를 구동시에 아래와 같은 오류가 발생한다면 </a:t>
            </a:r>
            <a:r>
              <a:rPr lang="en-US" altLang="ko-KR"/>
              <a:t>nginx</a:t>
            </a:r>
            <a:r>
              <a:rPr lang="ko-KR" altLang="en-US"/>
              <a:t>에서 사용할 </a:t>
            </a:r>
            <a:r>
              <a:rPr lang="en-US" altLang="ko-KR"/>
              <a:t>80</a:t>
            </a:r>
            <a:r>
              <a:rPr lang="ko-KR" altLang="en-US"/>
              <a:t>번 포트를 다른 프로세스가 사용중입니다</a:t>
            </a:r>
            <a:r>
              <a:rPr lang="en-US" altLang="ko-KR"/>
              <a:t>. </a:t>
            </a:r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r>
              <a:rPr lang="en-US" altLang="ko-KR"/>
              <a:t>80</a:t>
            </a:r>
            <a:r>
              <a:rPr lang="ko-KR" altLang="en-US"/>
              <a:t>번 포트 사용 여부 확인하기 </a:t>
            </a:r>
            <a:endParaRPr lang="en-US" altLang="ko-KR"/>
          </a:p>
          <a:p>
            <a:pPr lvl="2"/>
            <a:r>
              <a:rPr lang="en-US" altLang="ko-KR"/>
              <a:t> netstat -tnlp | grep 80</a:t>
            </a:r>
          </a:p>
          <a:p>
            <a:pPr lvl="1"/>
            <a:r>
              <a:rPr lang="en-US" altLang="ko-KR"/>
              <a:t>80</a:t>
            </a:r>
            <a:r>
              <a:rPr lang="ko-KR" altLang="en-US"/>
              <a:t>번 포트 사용하는 프로세스 죽이기</a:t>
            </a:r>
            <a:endParaRPr lang="en-US" altLang="ko-KR"/>
          </a:p>
          <a:p>
            <a:pPr lvl="2"/>
            <a:r>
              <a:rPr lang="en-US" altLang="ko-KR"/>
              <a:t> fuser -k 80/tcp</a:t>
            </a:r>
          </a:p>
          <a:p>
            <a:pPr lvl="1"/>
            <a:r>
              <a:rPr lang="en-US" altLang="ko-KR"/>
              <a:t> </a:t>
            </a:r>
          </a:p>
          <a:p>
            <a:endParaRPr lang="en-US" altLang="ko-KR"/>
          </a:p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1FD4E7E-A04E-4EC5-9700-27E9F13B3C7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B17FDE-20E4-4723-8476-2F4ACF18D788}" type="slidenum">
              <a:rPr lang="ko-KR" altLang="en-US" smtClean="0"/>
              <a:pPr/>
              <a:t>64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40BDE90-6395-4221-BA5C-5B75145443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5321" y="3034921"/>
            <a:ext cx="6753357" cy="190798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658A5CA-B2E2-4DF5-81EC-06629C388FA2}"/>
              </a:ext>
            </a:extLst>
          </p:cNvPr>
          <p:cNvSpPr txBox="1"/>
          <p:nvPr/>
        </p:nvSpPr>
        <p:spPr>
          <a:xfrm>
            <a:off x="3576638" y="5822673"/>
            <a:ext cx="5616614" cy="577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50" b="0" i="0">
                <a:solidFill>
                  <a:srgbClr val="FF000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fuser</a:t>
            </a:r>
            <a:r>
              <a:rPr lang="ko-KR" altLang="en-US" sz="1050" b="0" i="0">
                <a:solidFill>
                  <a:srgbClr val="FF000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명령어는 특정파일을 어떤프로세스에서 사용하고 있는지 확인해야 할 필요성이</a:t>
            </a:r>
            <a:br>
              <a:rPr lang="ko-KR" altLang="en-US" sz="1050">
                <a:solidFill>
                  <a:srgbClr val="FF0000"/>
                </a:solidFill>
              </a:rPr>
            </a:br>
            <a:r>
              <a:rPr lang="ko-KR" altLang="en-US" sz="1050" b="0" i="0">
                <a:solidFill>
                  <a:srgbClr val="FF000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있을 때</a:t>
            </a:r>
            <a:r>
              <a:rPr lang="en-US" altLang="ko-KR" sz="1050" b="0" i="0">
                <a:solidFill>
                  <a:srgbClr val="FF000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lang="ko-KR" altLang="en-US" sz="1050" b="0" i="0">
                <a:solidFill>
                  <a:srgbClr val="FF000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지정된 파일이 사용되고 있는 프로세스 </a:t>
            </a:r>
            <a:r>
              <a:rPr lang="en-US" altLang="ko-KR" sz="1050" b="0" i="0">
                <a:solidFill>
                  <a:srgbClr val="FF000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ID</a:t>
            </a:r>
            <a:r>
              <a:rPr lang="ko-KR" altLang="en-US" sz="1050" b="0" i="0">
                <a:solidFill>
                  <a:srgbClr val="FF000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를 확인하는 명령어로 지정된 파일과 </a:t>
            </a:r>
            <a:r>
              <a:rPr lang="en-US" altLang="ko-KR" sz="1050" b="0" i="0">
                <a:solidFill>
                  <a:srgbClr val="FF000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PID</a:t>
            </a:r>
            <a:r>
              <a:rPr lang="ko-KR" altLang="en-US" sz="1050" b="0" i="0">
                <a:solidFill>
                  <a:srgbClr val="FF000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를 </a:t>
            </a:r>
            <a:r>
              <a:rPr lang="en-US" altLang="ko-KR" sz="1050" b="0" i="0">
                <a:solidFill>
                  <a:srgbClr val="FF000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KILL </a:t>
            </a:r>
            <a:r>
              <a:rPr lang="ko-KR" altLang="en-US" sz="1050" b="0" i="0">
                <a:solidFill>
                  <a:srgbClr val="FF000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또는 재시작 할 수도 있다</a:t>
            </a:r>
            <a:r>
              <a:rPr lang="en-US" altLang="ko-KR" sz="1050" b="0" i="0">
                <a:solidFill>
                  <a:srgbClr val="FF000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  <a:endParaRPr lang="ko-KR" altLang="en-US" sz="105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439416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0A3E4B-52F6-4AA4-B2F9-3535FAABC2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프로젝트 소유권 변경</a:t>
            </a:r>
            <a:r>
              <a:rPr lang="en-US" altLang="ko-KR"/>
              <a:t>, gunicorn </a:t>
            </a:r>
            <a:r>
              <a:rPr lang="ko-KR" altLang="en-US"/>
              <a:t>구동 테스트</a:t>
            </a:r>
            <a:r>
              <a:rPr lang="en-US" altLang="ko-KR"/>
              <a:t>	</a:t>
            </a:r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EE238B6-15CE-458A-B26C-F2102A94DD7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0F83636-7841-4A43-856E-ADE53028E074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/>
              <a:t>chown </a:t>
            </a:r>
            <a:r>
              <a:rPr lang="ko-KR" altLang="en-US"/>
              <a:t>명령어를 사용하여 프로젝트의 소유권을 변경합니다</a:t>
            </a:r>
            <a:r>
              <a:rPr lang="en-US" altLang="ko-KR"/>
              <a:t>. </a:t>
            </a:r>
          </a:p>
          <a:p>
            <a:pPr lvl="1"/>
            <a:r>
              <a:rPr lang="en-US" altLang="ko-KR"/>
              <a:t>chown -R play:play /home/play/workspace/mysite2</a:t>
            </a:r>
          </a:p>
          <a:p>
            <a:pPr lvl="2"/>
            <a:r>
              <a:rPr lang="en-US" altLang="ko-KR"/>
              <a:t>-R</a:t>
            </a:r>
            <a:r>
              <a:rPr lang="ko-KR" altLang="en-US"/>
              <a:t>은 하위 폴더까지 </a:t>
            </a:r>
            <a:r>
              <a:rPr lang="en-US" altLang="ko-KR"/>
              <a:t>play:play (</a:t>
            </a:r>
            <a:r>
              <a:rPr lang="ko-KR" altLang="en-US"/>
              <a:t>소유 및 그룹소유까지</a:t>
            </a:r>
            <a:r>
              <a:rPr lang="en-US" altLang="ko-KR"/>
              <a:t>) </a:t>
            </a:r>
            <a:r>
              <a:rPr lang="ko-KR" altLang="en-US"/>
              <a:t>변경</a:t>
            </a:r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r>
              <a:rPr lang="en-US" altLang="ko-KR"/>
              <a:t>gunicorn </a:t>
            </a:r>
            <a:r>
              <a:rPr lang="ko-KR" altLang="en-US"/>
              <a:t>구동 테스트 하기  </a:t>
            </a:r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pPr lvl="1"/>
            <a:r>
              <a:rPr lang="ko-KR" altLang="en-US"/>
              <a:t>프로젝트의 </a:t>
            </a:r>
            <a:r>
              <a:rPr lang="en-US" altLang="ko-KR"/>
              <a:t>manage.py</a:t>
            </a:r>
            <a:r>
              <a:rPr lang="ko-KR" altLang="en-US"/>
              <a:t>가 존재하는 폴더에서 위와 같이 실행한다</a:t>
            </a:r>
            <a:r>
              <a:rPr lang="en-US" altLang="ko-KR"/>
              <a:t>. </a:t>
            </a:r>
          </a:p>
          <a:p>
            <a:pPr lvl="1"/>
            <a:r>
              <a:rPr lang="ko-KR" altLang="en-US"/>
              <a:t>운영체제의 방화벽에서 </a:t>
            </a:r>
            <a:r>
              <a:rPr lang="en-US" altLang="ko-KR"/>
              <a:t>8000</a:t>
            </a:r>
            <a:r>
              <a:rPr lang="ko-KR" altLang="en-US"/>
              <a:t>번 포트가 허용으로 되어 있어야지 외부에서 접근이 가능하다</a:t>
            </a:r>
            <a:r>
              <a:rPr lang="en-US" altLang="ko-KR"/>
              <a:t>. </a:t>
            </a:r>
          </a:p>
          <a:p>
            <a:pPr lvl="1"/>
            <a:r>
              <a:rPr lang="ko-KR" altLang="en-US"/>
              <a:t>현재는 외부는 노트북을 의미한다</a:t>
            </a:r>
            <a:r>
              <a:rPr lang="en-US" altLang="ko-KR"/>
              <a:t>. </a:t>
            </a:r>
          </a:p>
          <a:p>
            <a:pPr lvl="2"/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F0EAEA8-4A89-4BFE-9C01-CEAFFF6E03C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B17FDE-20E4-4723-8476-2F4ACF18D788}" type="slidenum">
              <a:rPr lang="ko-KR" altLang="en-US" smtClean="0"/>
              <a:pPr/>
              <a:t>65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B7F65A-5591-4132-9E77-9D92DC751A2E}"/>
              </a:ext>
            </a:extLst>
          </p:cNvPr>
          <p:cNvSpPr txBox="1"/>
          <p:nvPr/>
        </p:nvSpPr>
        <p:spPr>
          <a:xfrm>
            <a:off x="935371" y="3065987"/>
            <a:ext cx="6555997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/>
              <a:t>(mj) [play@localhost mysite2]$ pwd</a:t>
            </a:r>
          </a:p>
          <a:p>
            <a:r>
              <a:rPr lang="en-US" altLang="ko-KR" sz="1200"/>
              <a:t>/var/www/mysite2</a:t>
            </a:r>
          </a:p>
          <a:p>
            <a:r>
              <a:rPr lang="en-US" altLang="ko-KR" sz="1200"/>
              <a:t>(mj) [play@localhost mysite2]$ </a:t>
            </a:r>
            <a:r>
              <a:rPr lang="sv-SE" altLang="ko-KR" sz="1200"/>
              <a:t>gunicorn mysite2.wsgi --bind 0.0.0.0:8000</a:t>
            </a:r>
            <a:endParaRPr lang="en-US" altLang="ko-KR" sz="1200"/>
          </a:p>
        </p:txBody>
      </p:sp>
    </p:spTree>
    <p:extLst>
      <p:ext uri="{BB962C8B-B14F-4D97-AF65-F5344CB8AC3E}">
        <p14:creationId xmlns:p14="http://schemas.microsoft.com/office/powerpoint/2010/main" val="343672841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02A8DC-9880-46DE-82E1-5D8FDA58C8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gunicon</a:t>
            </a:r>
            <a:r>
              <a:rPr lang="ko-KR" altLang="en-US"/>
              <a:t> 데몬 등록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9E6C1E9-8128-4162-BF60-28332FAEA97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2D7EAD1-6E7D-47C9-8D1E-F00BAFAD8ABD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/>
              <a:t>gunicorn </a:t>
            </a:r>
            <a:r>
              <a:rPr lang="ko-KR" altLang="en-US"/>
              <a:t>데몬에 등록을 진행하겠습니다</a:t>
            </a:r>
            <a:r>
              <a:rPr lang="en-US" altLang="ko-KR"/>
              <a:t>. </a:t>
            </a:r>
          </a:p>
          <a:p>
            <a:pPr lvl="1"/>
            <a:r>
              <a:rPr lang="en-US" altLang="ko-KR"/>
              <a:t>vim /etc/systemd/system/django.service</a:t>
            </a:r>
          </a:p>
          <a:p>
            <a:pPr lvl="1"/>
            <a:r>
              <a:rPr lang="ko-KR" altLang="en-US"/>
              <a:t>우리가 만드는 서비스의 이름을 </a:t>
            </a:r>
            <a:r>
              <a:rPr lang="en-US" altLang="ko-KR"/>
              <a:t>django</a:t>
            </a:r>
            <a:r>
              <a:rPr lang="ko-KR" altLang="en-US"/>
              <a:t>로 설정하겠습니다</a:t>
            </a:r>
            <a:r>
              <a:rPr lang="en-US" altLang="ko-KR"/>
              <a:t>. </a:t>
            </a:r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r>
              <a:rPr lang="en-US" altLang="ko-KR"/>
              <a:t>centos 8</a:t>
            </a:r>
            <a:r>
              <a:rPr lang="ko-KR" altLang="en-US"/>
              <a:t>에서 우리가 만든 </a:t>
            </a:r>
            <a:r>
              <a:rPr lang="en-US" altLang="ko-KR"/>
              <a:t>gunicorn </a:t>
            </a:r>
            <a:r>
              <a:rPr lang="ko-KR" altLang="en-US"/>
              <a:t>데몬을 정상적으로 실행하기 위해서는 보안 설정을 해야합니다</a:t>
            </a:r>
            <a:r>
              <a:rPr lang="en-US" altLang="ko-KR"/>
              <a:t>. </a:t>
            </a:r>
          </a:p>
          <a:p>
            <a:pPr lvl="1"/>
            <a:r>
              <a:rPr lang="ko-KR" altLang="en-US"/>
              <a:t>아래 파일을 수정합니다</a:t>
            </a:r>
            <a:r>
              <a:rPr lang="en-US" altLang="ko-KR"/>
              <a:t>.</a:t>
            </a:r>
          </a:p>
          <a:p>
            <a:pPr lvl="2"/>
            <a:r>
              <a:rPr lang="en-US" altLang="ko-KR"/>
              <a:t> /etc/selinux/config </a:t>
            </a:r>
          </a:p>
          <a:p>
            <a:pPr lvl="1"/>
            <a:r>
              <a:rPr lang="ko-KR" altLang="en-US"/>
              <a:t>아래 같이 변경하고 재부팅 합니다</a:t>
            </a:r>
            <a:r>
              <a:rPr lang="en-US" altLang="ko-KR"/>
              <a:t>.</a:t>
            </a:r>
          </a:p>
          <a:p>
            <a:pPr lvl="2"/>
            <a:r>
              <a:rPr lang="en-US" altLang="ko-KR"/>
              <a:t>SELINUX=permissive</a:t>
            </a:r>
          </a:p>
          <a:p>
            <a:r>
              <a:rPr lang="en-US" altLang="ko-KR"/>
              <a:t>django daemon </a:t>
            </a:r>
            <a:r>
              <a:rPr lang="ko-KR" altLang="en-US"/>
              <a:t>실행하기 및 리눅스 시작시 자동 실행 등록하기 </a:t>
            </a:r>
            <a:endParaRPr lang="en-US" altLang="ko-KR"/>
          </a:p>
          <a:p>
            <a:pPr lvl="1"/>
            <a:r>
              <a:rPr lang="en-US" altLang="ko-KR"/>
              <a:t># systemctl start django</a:t>
            </a:r>
          </a:p>
          <a:p>
            <a:pPr lvl="1"/>
            <a:r>
              <a:rPr lang="en-US" altLang="ko-KR"/>
              <a:t># systemctl</a:t>
            </a:r>
            <a:r>
              <a:rPr lang="ko-KR" altLang="en-US"/>
              <a:t> </a:t>
            </a:r>
            <a:r>
              <a:rPr lang="en-US" altLang="ko-KR"/>
              <a:t>enable</a:t>
            </a:r>
            <a:r>
              <a:rPr lang="ko-KR" altLang="en-US"/>
              <a:t> </a:t>
            </a:r>
            <a:r>
              <a:rPr lang="en-US" altLang="ko-KR"/>
              <a:t>django</a:t>
            </a:r>
          </a:p>
          <a:p>
            <a:pPr lvl="1"/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0E02BEB-7CC7-4563-805A-D52145FB62F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B17FDE-20E4-4723-8476-2F4ACF18D788}" type="slidenum">
              <a:rPr lang="ko-KR" altLang="en-US" smtClean="0"/>
              <a:pPr/>
              <a:t>66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BC87BD8-C000-4204-B0AA-43EE32047F32}"/>
              </a:ext>
            </a:extLst>
          </p:cNvPr>
          <p:cNvSpPr txBox="1"/>
          <p:nvPr/>
        </p:nvSpPr>
        <p:spPr>
          <a:xfrm>
            <a:off x="1112371" y="2134323"/>
            <a:ext cx="6957838" cy="21236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100"/>
              <a:t>[Unit]</a:t>
            </a:r>
            <a:endParaRPr lang="en-US" altLang="ko-KR" sz="1100"/>
          </a:p>
          <a:p>
            <a:r>
              <a:rPr lang="ko-KR" altLang="en-US" sz="1100"/>
              <a:t>Description=django daemon</a:t>
            </a:r>
            <a:endParaRPr lang="en-US" altLang="ko-KR" sz="1100"/>
          </a:p>
          <a:p>
            <a:r>
              <a:rPr lang="ko-KR" altLang="en-US" sz="1100"/>
              <a:t>After=network.target</a:t>
            </a:r>
            <a:endParaRPr lang="en-US" altLang="ko-KR" sz="1100"/>
          </a:p>
          <a:p>
            <a:endParaRPr lang="en-US" altLang="ko-KR" sz="1100"/>
          </a:p>
          <a:p>
            <a:r>
              <a:rPr lang="ko-KR" altLang="en-US" sz="1100"/>
              <a:t>[Service]</a:t>
            </a:r>
            <a:endParaRPr lang="en-US" altLang="ko-KR" sz="1100"/>
          </a:p>
          <a:p>
            <a:r>
              <a:rPr lang="ko-KR" altLang="en-US" sz="1100"/>
              <a:t>User=play</a:t>
            </a:r>
            <a:endParaRPr lang="en-US" altLang="ko-KR" sz="1100"/>
          </a:p>
          <a:p>
            <a:r>
              <a:rPr lang="ko-KR" altLang="en-US" sz="1100"/>
              <a:t>Group=play</a:t>
            </a:r>
            <a:endParaRPr lang="en-US" altLang="ko-KR" sz="1100"/>
          </a:p>
          <a:p>
            <a:r>
              <a:rPr lang="ko-KR" altLang="en-US" sz="1100"/>
              <a:t>WorkingDirectory=/home/play/workspace/mysite2/</a:t>
            </a:r>
            <a:endParaRPr lang="en-US" altLang="ko-KR" sz="1100"/>
          </a:p>
          <a:p>
            <a:r>
              <a:rPr lang="ko-KR" altLang="en-US" sz="1100"/>
              <a:t>ExecStart=/home/play/anaconda3/envs/mj/bin/gunicorn --workers 2 --bind 0.0.0.0:8000 mysite2.wsgi</a:t>
            </a:r>
            <a:endParaRPr lang="en-US" altLang="ko-KR" sz="1100"/>
          </a:p>
          <a:p>
            <a:endParaRPr lang="en-US" altLang="ko-KR" sz="1100"/>
          </a:p>
          <a:p>
            <a:r>
              <a:rPr lang="ko-KR" altLang="en-US" sz="1100"/>
              <a:t>[Install]</a:t>
            </a:r>
            <a:endParaRPr lang="en-US" altLang="ko-KR" sz="1100"/>
          </a:p>
          <a:p>
            <a:r>
              <a:rPr lang="ko-KR" altLang="en-US" sz="1100"/>
              <a:t>WantedBy=multi-user.target</a:t>
            </a:r>
          </a:p>
        </p:txBody>
      </p:sp>
    </p:spTree>
    <p:extLst>
      <p:ext uri="{BB962C8B-B14F-4D97-AF65-F5344CB8AC3E}">
        <p14:creationId xmlns:p14="http://schemas.microsoft.com/office/powerpoint/2010/main" val="189230204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DCCB43-1B16-4CE3-A449-E5440EE49B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settings.py </a:t>
            </a:r>
            <a:r>
              <a:rPr lang="ko-KR" altLang="en-US"/>
              <a:t>파일 설정하기 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FFD23FE-9E91-446A-A16C-3A07910F60F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4D75339-EB4B-44C6-A96E-12759A54056B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/>
              <a:t>setting.py</a:t>
            </a:r>
            <a:r>
              <a:rPr lang="ko-KR" altLang="en-US"/>
              <a:t>의 파일에서 아래 코드를 추가합니다</a:t>
            </a:r>
            <a:r>
              <a:rPr lang="en-US" altLang="ko-KR"/>
              <a:t>. </a:t>
            </a:r>
          </a:p>
          <a:p>
            <a:pPr lvl="1"/>
            <a:r>
              <a:rPr lang="en-US" altLang="ko-KR"/>
              <a:t>STATIC_ROOT = os.path.join(BASE_DIR, 'www_dir', 'static')</a:t>
            </a:r>
          </a:p>
          <a:p>
            <a:r>
              <a:rPr lang="ko-KR" altLang="en-US"/>
              <a:t>우리가 개발을 진행하면서 이미지</a:t>
            </a:r>
            <a:r>
              <a:rPr lang="en-US" altLang="ko-KR"/>
              <a:t>, </a:t>
            </a:r>
            <a:r>
              <a:rPr lang="ko-KR" altLang="en-US"/>
              <a:t>자바스크립트</a:t>
            </a:r>
            <a:r>
              <a:rPr lang="en-US" altLang="ko-KR"/>
              <a:t>, css </a:t>
            </a:r>
            <a:r>
              <a:rPr lang="ko-KR" altLang="en-US"/>
              <a:t>등의 정적 파일들을 개발 서버는 알아서 찾아줬지만</a:t>
            </a:r>
            <a:r>
              <a:rPr lang="en-US" altLang="ko-KR"/>
              <a:t>, </a:t>
            </a:r>
            <a:r>
              <a:rPr lang="ko-KR" altLang="en-US"/>
              <a:t>운영에서는 웹 서버에게 이 파일들이 어디에 있는지 알려줘야 합니다</a:t>
            </a:r>
            <a:r>
              <a:rPr lang="en-US" altLang="ko-KR"/>
              <a:t>. </a:t>
            </a:r>
          </a:p>
          <a:p>
            <a:r>
              <a:rPr lang="ko-KR" altLang="en-US"/>
              <a:t>아래 명령어를 실행하면 정적인 파일들을 장고가 </a:t>
            </a:r>
            <a:r>
              <a:rPr lang="en-US" altLang="ko-KR"/>
              <a:t>STATIC_ROOT</a:t>
            </a:r>
            <a:r>
              <a:rPr lang="ko-KR" altLang="en-US"/>
              <a:t>에 설정한 값을 바탕으로 정적인 파일을 수집해 줍니다</a:t>
            </a:r>
            <a:r>
              <a:rPr lang="en-US" altLang="ko-KR"/>
              <a:t>. </a:t>
            </a:r>
          </a:p>
          <a:p>
            <a:pPr lvl="1"/>
            <a:r>
              <a:rPr lang="en-US" altLang="ko-KR"/>
              <a:t>python manage.py collectstatic</a:t>
            </a:r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r>
              <a:rPr lang="en-US" altLang="ko-KR"/>
              <a:t>settings.py</a:t>
            </a:r>
            <a:r>
              <a:rPr lang="ko-KR" altLang="en-US"/>
              <a:t>의 ALLOWED_HOSTS 값 변경 </a:t>
            </a:r>
            <a:endParaRPr lang="en-US" altLang="ko-KR"/>
          </a:p>
          <a:p>
            <a:pPr lvl="1"/>
            <a:r>
              <a:rPr lang="en-US" altLang="ko-KR"/>
              <a:t>ALLOWED_HOSTS = ['127.0.0.1']</a:t>
            </a:r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r>
              <a:rPr lang="en-US" altLang="ko-KR"/>
              <a:t>DEBUG </a:t>
            </a:r>
            <a:r>
              <a:rPr lang="ko-KR" altLang="en-US"/>
              <a:t>모드 </a:t>
            </a:r>
            <a:r>
              <a:rPr lang="en-US" altLang="ko-KR"/>
              <a:t>diable </a:t>
            </a:r>
            <a:r>
              <a:rPr lang="ko-KR" altLang="en-US"/>
              <a:t>시키기 </a:t>
            </a:r>
            <a:endParaRPr lang="en-US" altLang="ko-KR"/>
          </a:p>
          <a:p>
            <a:pPr lvl="1"/>
            <a:endParaRPr lang="en-US" altLang="ko-KR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E6C028D-CA11-4AA0-BF7E-3ED7CC738B22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B17FDE-20E4-4723-8476-2F4ACF18D788}" type="slidenum">
              <a:rPr lang="ko-KR" altLang="en-US" smtClean="0"/>
              <a:pPr/>
              <a:t>67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BE04B68-81D4-43E1-BAD6-546A0FA361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01" t="12708"/>
          <a:stretch/>
        </p:blipFill>
        <p:spPr>
          <a:xfrm>
            <a:off x="4605337" y="3011648"/>
            <a:ext cx="3129094" cy="1891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80654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20EFF3-39B1-44E5-B7E6-B635863D1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nginx </a:t>
            </a:r>
            <a:r>
              <a:rPr lang="ko-KR" altLang="en-US"/>
              <a:t>설정하기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3E3F71B-B49E-4481-8290-04F8C72B6DF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A17AFD5-1424-445C-B9F8-4939CA1736A5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/>
              <a:t>/etc/nginx/nginx.conf </a:t>
            </a:r>
            <a:r>
              <a:rPr lang="ko-KR" altLang="en-US"/>
              <a:t>파일 수정하기 </a:t>
            </a:r>
            <a:endParaRPr lang="en-US" altLang="ko-KR"/>
          </a:p>
          <a:p>
            <a:pPr lvl="1"/>
            <a:r>
              <a:rPr lang="en-US" altLang="ko-KR"/>
              <a:t>vim /etc/nginx/ngix.conf</a:t>
            </a:r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r>
              <a:rPr lang="en-US" altLang="ko-KR"/>
              <a:t>nginx </a:t>
            </a:r>
            <a:r>
              <a:rPr lang="ko-KR" altLang="en-US"/>
              <a:t>서비스 재가동 </a:t>
            </a:r>
            <a:endParaRPr lang="en-US" altLang="ko-KR"/>
          </a:p>
          <a:p>
            <a:pPr lvl="1"/>
            <a:r>
              <a:rPr lang="en-US" altLang="ko-KR"/>
              <a:t>nginx -s stop</a:t>
            </a:r>
          </a:p>
          <a:p>
            <a:pPr lvl="1"/>
            <a:r>
              <a:rPr lang="en-US" altLang="ko-KR"/>
              <a:t>nginx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DDBBE81-BF79-4B4C-BA69-0FF58D4199CB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B17FDE-20E4-4723-8476-2F4ACF18D788}" type="slidenum">
              <a:rPr lang="ko-KR" altLang="en-US" smtClean="0"/>
              <a:pPr/>
              <a:t>68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AB4CB6-3FA8-4717-8AD9-C680E1A99BA1}"/>
              </a:ext>
            </a:extLst>
          </p:cNvPr>
          <p:cNvSpPr txBox="1"/>
          <p:nvPr/>
        </p:nvSpPr>
        <p:spPr>
          <a:xfrm>
            <a:off x="1161875" y="1826195"/>
            <a:ext cx="3963798" cy="36317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000"/>
              <a:t># </a:t>
            </a:r>
            <a:r>
              <a:rPr lang="ko-KR" altLang="en-US" sz="1000"/>
              <a:t>상위 단에 현재 계정 등록 </a:t>
            </a:r>
            <a:r>
              <a:rPr lang="en-US" altLang="ko-KR" sz="1000"/>
              <a:t>(</a:t>
            </a:r>
            <a:r>
              <a:rPr lang="ko-KR" altLang="en-US" sz="1000"/>
              <a:t>강사는 </a:t>
            </a:r>
            <a:r>
              <a:rPr lang="en-US" altLang="ko-KR" sz="1000"/>
              <a:t>play </a:t>
            </a:r>
            <a:r>
              <a:rPr lang="ko-KR" altLang="en-US" sz="1000"/>
              <a:t>계정</a:t>
            </a:r>
            <a:r>
              <a:rPr lang="en-US" altLang="ko-KR" sz="1000"/>
              <a:t>)</a:t>
            </a:r>
          </a:p>
          <a:p>
            <a:r>
              <a:rPr lang="en-US" altLang="ko-KR" sz="1000"/>
              <a:t>user play;</a:t>
            </a:r>
          </a:p>
          <a:p>
            <a:r>
              <a:rPr lang="ko-KR" altLang="en-US" sz="1000"/>
              <a:t> server {</a:t>
            </a:r>
          </a:p>
          <a:p>
            <a:r>
              <a:rPr lang="ko-KR" altLang="en-US" sz="1000"/>
              <a:t>        listen       80 default_server;</a:t>
            </a:r>
          </a:p>
          <a:p>
            <a:r>
              <a:rPr lang="ko-KR" altLang="en-US" sz="1000"/>
              <a:t>        listen       [::]:80 default_server;</a:t>
            </a:r>
          </a:p>
          <a:p>
            <a:r>
              <a:rPr lang="ko-KR" altLang="en-US" sz="1000"/>
              <a:t>        server_name  _;</a:t>
            </a:r>
            <a:endParaRPr lang="en-US" altLang="ko-KR" sz="1000"/>
          </a:p>
          <a:p>
            <a:r>
              <a:rPr lang="en-US" altLang="ko-KR" sz="1000"/>
              <a:t>        </a:t>
            </a:r>
            <a:r>
              <a:rPr lang="ko-KR" altLang="en-US" sz="1000"/>
              <a:t>include /etc/nginx/default.d/*.conf;</a:t>
            </a:r>
          </a:p>
          <a:p>
            <a:endParaRPr lang="ko-KR" altLang="en-US" sz="1000"/>
          </a:p>
          <a:p>
            <a:r>
              <a:rPr lang="ko-KR" altLang="en-US" sz="1000">
                <a:solidFill>
                  <a:srgbClr val="FF0000"/>
                </a:solidFill>
              </a:rPr>
              <a:t>        location /static/ {</a:t>
            </a:r>
          </a:p>
          <a:p>
            <a:r>
              <a:rPr lang="ko-KR" altLang="en-US" sz="1000">
                <a:solidFill>
                  <a:srgbClr val="FF0000"/>
                </a:solidFill>
              </a:rPr>
              <a:t>                root /home/play/workspace/mysite2/www_dir;</a:t>
            </a:r>
          </a:p>
          <a:p>
            <a:r>
              <a:rPr lang="ko-KR" altLang="en-US" sz="1000">
                <a:solidFill>
                  <a:srgbClr val="FF0000"/>
                </a:solidFill>
              </a:rPr>
              <a:t>        }</a:t>
            </a:r>
          </a:p>
          <a:p>
            <a:endParaRPr lang="ko-KR" altLang="en-US" sz="1000">
              <a:solidFill>
                <a:srgbClr val="FF0000"/>
              </a:solidFill>
            </a:endParaRPr>
          </a:p>
          <a:p>
            <a:r>
              <a:rPr lang="ko-KR" altLang="en-US" sz="1000">
                <a:solidFill>
                  <a:srgbClr val="FF0000"/>
                </a:solidFill>
              </a:rPr>
              <a:t>        location / {</a:t>
            </a:r>
          </a:p>
          <a:p>
            <a:r>
              <a:rPr lang="ko-KR" altLang="en-US" sz="1000">
                <a:solidFill>
                  <a:srgbClr val="FF0000"/>
                </a:solidFill>
              </a:rPr>
              <a:t>                proxy_pass http://127.0.0.1:8000;</a:t>
            </a:r>
          </a:p>
          <a:p>
            <a:r>
              <a:rPr lang="ko-KR" altLang="en-US" sz="1000">
                <a:solidFill>
                  <a:srgbClr val="FF0000"/>
                </a:solidFill>
              </a:rPr>
              <a:t>        }</a:t>
            </a:r>
          </a:p>
          <a:p>
            <a:endParaRPr lang="ko-KR" altLang="en-US" sz="1000"/>
          </a:p>
          <a:p>
            <a:r>
              <a:rPr lang="ko-KR" altLang="en-US" sz="1000"/>
              <a:t>        error_page 404 /404.html;</a:t>
            </a:r>
          </a:p>
          <a:p>
            <a:r>
              <a:rPr lang="ko-KR" altLang="en-US" sz="1000"/>
              <a:t>            location = /40x.html {</a:t>
            </a:r>
          </a:p>
          <a:p>
            <a:r>
              <a:rPr lang="ko-KR" altLang="en-US" sz="1000"/>
              <a:t>        }</a:t>
            </a:r>
          </a:p>
          <a:p>
            <a:endParaRPr lang="ko-KR" altLang="en-US" sz="1000"/>
          </a:p>
          <a:p>
            <a:r>
              <a:rPr lang="ko-KR" altLang="en-US" sz="1000"/>
              <a:t>        error_page 500 502 503 504 /50x.html;</a:t>
            </a:r>
          </a:p>
          <a:p>
            <a:r>
              <a:rPr lang="ko-KR" altLang="en-US" sz="1000"/>
              <a:t>            location = /50x.html {</a:t>
            </a:r>
          </a:p>
          <a:p>
            <a:r>
              <a:rPr lang="ko-KR" altLang="en-US" sz="1000"/>
              <a:t>        }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0F72CBE-77E2-4113-A871-1639234EE0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5021" y="5316796"/>
            <a:ext cx="3815147" cy="1359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79559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B757F7-94ED-4464-B93D-30D2A9067A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nginx </a:t>
            </a:r>
            <a:r>
              <a:rPr lang="ko-KR" altLang="en-US"/>
              <a:t>로그</a:t>
            </a:r>
            <a:r>
              <a:rPr lang="en-US" altLang="ko-KR"/>
              <a:t>	</a:t>
            </a:r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C5FE89D-37EE-4F8C-8C10-6DF0C78F77F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FD3B1BF-C5FC-4CF7-A5ED-10D233F2C3C6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/>
              <a:t>만약 오류가 발생된다면 아래 로그를 확인하자 </a:t>
            </a:r>
            <a:endParaRPr lang="en-US" altLang="ko-KR"/>
          </a:p>
          <a:p>
            <a:pPr lvl="1"/>
            <a:r>
              <a:rPr lang="en-US" altLang="ko-KR"/>
              <a:t>tail -30 /var/log/nginx/error.log</a:t>
            </a:r>
          </a:p>
          <a:p>
            <a:pPr lvl="1"/>
            <a:r>
              <a:rPr lang="en-US" altLang="ko-KR"/>
              <a:t>tail </a:t>
            </a:r>
            <a:r>
              <a:rPr lang="ko-KR" altLang="en-US"/>
              <a:t>함수를 사용하여 마지막 </a:t>
            </a:r>
            <a:r>
              <a:rPr lang="en-US" altLang="ko-KR"/>
              <a:t>30</a:t>
            </a:r>
            <a:r>
              <a:rPr lang="ko-KR" altLang="en-US"/>
              <a:t>줄을 확인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8029162-E3EC-4199-AA15-A5F554ED788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B17FDE-20E4-4723-8476-2F4ACF18D788}" type="slidenum">
              <a:rPr lang="ko-KR" altLang="en-US" smtClean="0"/>
              <a:pPr/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24780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D8B68E-C86B-48C6-9716-28A207D7C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django </a:t>
            </a:r>
            <a:r>
              <a:rPr lang="ko-KR" altLang="en-US"/>
              <a:t>실행하기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942ECD9-9E8A-42A5-9A1B-563BBB42B23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DCA7472-E3CF-435A-9328-F1AF890A1D41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/>
              <a:t>first_django</a:t>
            </a:r>
            <a:r>
              <a:rPr lang="ko-KR" altLang="en-US"/>
              <a:t>라는 웹을 구동해 보겠습니다</a:t>
            </a:r>
            <a:r>
              <a:rPr lang="en-US" altLang="ko-KR"/>
              <a:t>. </a:t>
            </a:r>
          </a:p>
          <a:p>
            <a:r>
              <a:rPr lang="en-US" altLang="ko-KR"/>
              <a:t>terminal</a:t>
            </a:r>
            <a:r>
              <a:rPr lang="ko-KR" altLang="en-US"/>
              <a:t>를 이용하는 방법 </a:t>
            </a:r>
            <a:endParaRPr lang="en-US" altLang="ko-KR"/>
          </a:p>
          <a:p>
            <a:pPr lvl="1"/>
            <a:r>
              <a:rPr lang="en-US" altLang="ko-KR"/>
              <a:t>first_django </a:t>
            </a:r>
            <a:r>
              <a:rPr lang="ko-KR" altLang="en-US"/>
              <a:t>폴더 밑에 </a:t>
            </a:r>
            <a:r>
              <a:rPr lang="en-US" altLang="ko-KR"/>
              <a:t>manage.py</a:t>
            </a:r>
            <a:r>
              <a:rPr lang="ko-KR" altLang="en-US"/>
              <a:t>라는 파일이 있습니다</a:t>
            </a:r>
            <a:r>
              <a:rPr lang="en-US" altLang="ko-KR"/>
              <a:t>. </a:t>
            </a:r>
            <a:r>
              <a:rPr lang="ko-KR" altLang="en-US"/>
              <a:t>해당 폴더로 이동합니다</a:t>
            </a:r>
            <a:r>
              <a:rPr lang="en-US" altLang="ko-KR"/>
              <a:t>. </a:t>
            </a:r>
          </a:p>
          <a:p>
            <a:pPr lvl="1"/>
            <a:r>
              <a:rPr lang="en-US" altLang="ko-KR"/>
              <a:t>manage.py </a:t>
            </a:r>
            <a:r>
              <a:rPr lang="ko-KR" altLang="en-US"/>
              <a:t>파일이 있는 곳에서 아래 명령어를 실행합니다</a:t>
            </a:r>
            <a:r>
              <a:rPr lang="en-US" altLang="ko-KR"/>
              <a:t>. </a:t>
            </a:r>
          </a:p>
          <a:p>
            <a:pPr lvl="2"/>
            <a:r>
              <a:rPr lang="ko-KR" altLang="en-US"/>
              <a:t>예제 </a:t>
            </a:r>
            <a:r>
              <a:rPr lang="en-US" altLang="ko-KR"/>
              <a:t>1) python manage.py runserver</a:t>
            </a:r>
          </a:p>
          <a:p>
            <a:pPr lvl="3"/>
            <a:r>
              <a:rPr lang="en-US" altLang="ko-KR"/>
              <a:t>django</a:t>
            </a:r>
            <a:r>
              <a:rPr lang="ko-KR" altLang="en-US"/>
              <a:t>를 기본 포트를 사용해서 웹 구동</a:t>
            </a:r>
            <a:endParaRPr lang="en-US" altLang="ko-KR"/>
          </a:p>
          <a:p>
            <a:pPr lvl="2"/>
            <a:r>
              <a:rPr lang="ko-KR" altLang="en-US"/>
              <a:t>예제 </a:t>
            </a:r>
            <a:r>
              <a:rPr lang="en-US" altLang="ko-KR"/>
              <a:t>2) python manage.py runserver 6000</a:t>
            </a:r>
          </a:p>
          <a:p>
            <a:pPr lvl="3"/>
            <a:r>
              <a:rPr lang="en-US" altLang="ko-KR"/>
              <a:t>django</a:t>
            </a:r>
            <a:r>
              <a:rPr lang="ko-KR" altLang="en-US"/>
              <a:t>를 실행할 때 </a:t>
            </a:r>
            <a:r>
              <a:rPr lang="en-US" altLang="ko-KR"/>
              <a:t>6000</a:t>
            </a:r>
            <a:r>
              <a:rPr lang="ko-KR" altLang="en-US"/>
              <a:t>번 포트를 사용해서 웹 구동 </a:t>
            </a:r>
            <a:endParaRPr lang="en-US" altLang="ko-KR"/>
          </a:p>
          <a:p>
            <a:r>
              <a:rPr lang="en-US" altLang="ko-KR"/>
              <a:t>pycharm</a:t>
            </a:r>
            <a:r>
              <a:rPr lang="ko-KR" altLang="en-US"/>
              <a:t>에서 </a:t>
            </a:r>
            <a:r>
              <a:rPr lang="en-US" altLang="ko-KR"/>
              <a:t>run</a:t>
            </a:r>
            <a:r>
              <a:rPr lang="ko-KR" altLang="en-US"/>
              <a:t>를 사용해 실행하는 방법 </a:t>
            </a:r>
            <a:endParaRPr lang="en-US" altLang="ko-KR"/>
          </a:p>
          <a:p>
            <a:pPr lvl="1"/>
            <a:r>
              <a:rPr lang="ko-KR" altLang="en-US"/>
              <a:t>오른쪽 그림처럼 </a:t>
            </a:r>
            <a:r>
              <a:rPr lang="en-US" altLang="ko-KR"/>
              <a:t>Run </a:t>
            </a:r>
            <a:r>
              <a:rPr lang="ko-KR" altLang="en-US"/>
              <a:t>메뉴 실행 </a:t>
            </a:r>
            <a:endParaRPr lang="en-US" altLang="ko-KR"/>
          </a:p>
          <a:p>
            <a:pPr lvl="1"/>
            <a:r>
              <a:rPr lang="en-US" altLang="ko-KR"/>
              <a:t>Edit Configuration..</a:t>
            </a:r>
            <a:r>
              <a:rPr lang="ko-KR" altLang="en-US"/>
              <a:t>를 선택하여 아래 처럼 설정 </a:t>
            </a:r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2"/>
            <a:r>
              <a:rPr lang="en-US" altLang="ko-KR"/>
              <a:t>Name</a:t>
            </a:r>
            <a:r>
              <a:rPr lang="ko-KR" altLang="en-US"/>
              <a:t>은 사용자가 정하고 싶은 이름 설정 </a:t>
            </a:r>
            <a:endParaRPr lang="en-US" altLang="ko-KR"/>
          </a:p>
          <a:p>
            <a:pPr lvl="1"/>
            <a:r>
              <a:rPr lang="en-US" altLang="ko-KR"/>
              <a:t>Run</a:t>
            </a:r>
            <a:r>
              <a:rPr lang="ko-KR" altLang="en-US"/>
              <a:t> 버튼을 클릭하여 실행 </a:t>
            </a:r>
            <a:endParaRPr lang="en-US" altLang="ko-KR"/>
          </a:p>
          <a:p>
            <a:pPr lvl="2"/>
            <a:r>
              <a:rPr lang="en-US" altLang="ko-KR"/>
              <a:t>terminal</a:t>
            </a:r>
            <a:r>
              <a:rPr lang="ko-KR" altLang="en-US"/>
              <a:t>를 사용하는 방법하고 같으나 버튼으로 편하게 사용 가능 </a:t>
            </a:r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2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endParaRPr lang="en-US" altLang="ko-KR"/>
          </a:p>
          <a:p>
            <a:pPr lvl="3"/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2FFB837-7009-49FA-B376-A0691CC540C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B17FDE-20E4-4723-8476-2F4ACF18D788}" type="slidenum">
              <a:rPr lang="ko-KR" altLang="en-US" smtClean="0"/>
              <a:pPr/>
              <a:t>7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C3E69CB-64FB-49E1-80D8-C2EE36F381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106"/>
          <a:stretch/>
        </p:blipFill>
        <p:spPr>
          <a:xfrm>
            <a:off x="5105932" y="2478392"/>
            <a:ext cx="2704220" cy="126493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1E9CDA9-D9F6-4E32-ACDF-A86ED7DFB9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3644" y="4463288"/>
            <a:ext cx="5654661" cy="1154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88616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63F10F-38C3-4360-BD69-17C86E9CC9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RESTApi</a:t>
            </a:r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794A907-E715-42B9-8124-6472B7D0F0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3D2C2D6-DC19-43CB-8DDD-40270A35E5EB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/>
              <a:t>RESTApi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7D2C167-9017-4B7B-8414-EB81A87221B3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B17FDE-20E4-4723-8476-2F4ACF18D788}" type="slidenum">
              <a:rPr lang="ko-KR" altLang="en-US" smtClean="0"/>
              <a:pPr/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302641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D8C0C8-8842-4560-B824-CDF3462D7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AWS</a:t>
            </a:r>
            <a:r>
              <a:rPr lang="ko-KR" altLang="en-US"/>
              <a:t>의 </a:t>
            </a:r>
            <a:r>
              <a:rPr lang="en-US" altLang="ko-KR"/>
              <a:t>RDS</a:t>
            </a:r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580C37B-BA82-4C6C-A0CE-03595852DF7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67F26A6-B8FF-46C9-BDA2-548933D96AD3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/>
              <a:t>Amazon RDS(Relational Database Service)</a:t>
            </a:r>
          </a:p>
          <a:p>
            <a:pPr lvl="1"/>
            <a:r>
              <a:rPr lang="en-US" altLang="ko-KR"/>
              <a:t>AWS </a:t>
            </a:r>
            <a:r>
              <a:rPr lang="ko-KR" altLang="en-US"/>
              <a:t>환경에서 관계형 데이터베이스를 설정 및 운영할 수 있는 서비스 </a:t>
            </a:r>
            <a:endParaRPr lang="en-US" altLang="ko-KR"/>
          </a:p>
          <a:p>
            <a:pPr lvl="1"/>
            <a:r>
              <a:rPr lang="en-US" altLang="ko-KR"/>
              <a:t>MySQL, SQL </a:t>
            </a:r>
            <a:r>
              <a:rPr lang="ko-KR" altLang="en-US"/>
              <a:t>서버</a:t>
            </a:r>
            <a:r>
              <a:rPr lang="en-US" altLang="ko-KR"/>
              <a:t>, Oracle, PostgreSQL, MariaDB </a:t>
            </a:r>
            <a:r>
              <a:rPr lang="ko-KR" altLang="en-US"/>
              <a:t>등 선택하여 사용 </a:t>
            </a:r>
            <a:endParaRPr lang="en-US" altLang="ko-KR"/>
          </a:p>
          <a:p>
            <a:pPr lvl="1"/>
            <a:r>
              <a:rPr lang="en-US" altLang="ko-KR"/>
              <a:t>MySQL </a:t>
            </a:r>
            <a:r>
              <a:rPr lang="ko-KR" altLang="en-US"/>
              <a:t>및 </a:t>
            </a:r>
            <a:r>
              <a:rPr lang="en-US" altLang="ko-KR"/>
              <a:t>PostgreSQL</a:t>
            </a:r>
            <a:r>
              <a:rPr lang="ko-KR" altLang="en-US"/>
              <a:t>과 호환되며 </a:t>
            </a:r>
            <a:r>
              <a:rPr lang="en-US" altLang="ko-KR"/>
              <a:t>Amazon </a:t>
            </a:r>
            <a:r>
              <a:rPr lang="ko-KR" altLang="en-US"/>
              <a:t>클라우드에 최적화된 </a:t>
            </a:r>
            <a:r>
              <a:rPr lang="en-US" altLang="ko-KR"/>
              <a:t>DB</a:t>
            </a:r>
            <a:r>
              <a:rPr lang="ko-KR" altLang="en-US"/>
              <a:t>인 </a:t>
            </a:r>
            <a:r>
              <a:rPr lang="en-US" altLang="ko-KR"/>
              <a:t>Amazon Aurora</a:t>
            </a:r>
            <a:r>
              <a:rPr lang="ko-KR" altLang="en-US"/>
              <a:t>도 제공 </a:t>
            </a:r>
            <a:endParaRPr lang="en-US" altLang="ko-KR"/>
          </a:p>
          <a:p>
            <a:r>
              <a:rPr lang="ko-KR" altLang="en-US"/>
              <a:t>사용 비용에 따라 그에 맞는 용량을 제공하고 있으며</a:t>
            </a:r>
            <a:r>
              <a:rPr lang="en-US" altLang="ko-KR"/>
              <a:t>, </a:t>
            </a:r>
            <a:r>
              <a:rPr lang="ko-KR" altLang="en-US"/>
              <a:t>빠른 성능</a:t>
            </a:r>
            <a:r>
              <a:rPr lang="en-US" altLang="ko-KR"/>
              <a:t>, </a:t>
            </a:r>
            <a:r>
              <a:rPr lang="ko-KR" altLang="en-US"/>
              <a:t>고가용성 및 보안을 제공함 </a:t>
            </a:r>
            <a:endParaRPr lang="en-US" altLang="ko-KR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F2C62F7-F512-4B7F-88F8-C90A82041B0B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B17FDE-20E4-4723-8476-2F4ACF18D788}" type="slidenum">
              <a:rPr lang="ko-KR" altLang="en-US" smtClean="0"/>
              <a:pPr/>
              <a:t>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29224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53ACEF-9483-48D0-9CC0-C1579B0AE7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App </a:t>
            </a:r>
            <a:r>
              <a:rPr lang="ko-KR" altLang="en-US"/>
              <a:t>만들기</a:t>
            </a:r>
            <a:r>
              <a:rPr lang="en-US" altLang="ko-KR"/>
              <a:t>	</a:t>
            </a:r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19B198D-6FAE-4E61-9A66-08E41B5E4D0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16D72AA-66A6-419D-8A44-4BA5402841D5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/>
              <a:t>MVT </a:t>
            </a:r>
            <a:r>
              <a:rPr lang="ko-KR" altLang="en-US"/>
              <a:t>모델 코딩 순서 </a:t>
            </a:r>
            <a:endParaRPr lang="en-US" altLang="ko-KR"/>
          </a:p>
          <a:p>
            <a:pPr lvl="1"/>
            <a:r>
              <a:rPr lang="en-US" altLang="ko-KR"/>
              <a:t>App </a:t>
            </a:r>
            <a:r>
              <a:rPr lang="ko-KR" altLang="en-US"/>
              <a:t>뼈대 만들기 </a:t>
            </a:r>
            <a:endParaRPr lang="en-US" altLang="ko-KR"/>
          </a:p>
          <a:p>
            <a:pPr lvl="1"/>
            <a:r>
              <a:rPr lang="ko-KR" altLang="en-US"/>
              <a:t>모델 코딩하기 </a:t>
            </a:r>
            <a:r>
              <a:rPr lang="en-US" altLang="ko-KR"/>
              <a:t>: </a:t>
            </a:r>
            <a:r>
              <a:rPr lang="ko-KR" altLang="en-US"/>
              <a:t>테이블 관련 사항을 개발</a:t>
            </a:r>
            <a:r>
              <a:rPr lang="en-US" altLang="ko-KR"/>
              <a:t>(models.py, admin.py </a:t>
            </a:r>
            <a:r>
              <a:rPr lang="ko-KR" altLang="en-US"/>
              <a:t>파일</a:t>
            </a:r>
            <a:r>
              <a:rPr lang="en-US" altLang="ko-KR"/>
              <a:t>)</a:t>
            </a:r>
          </a:p>
          <a:p>
            <a:pPr lvl="1"/>
            <a:r>
              <a:rPr lang="en-US" altLang="ko-KR"/>
              <a:t>URLconf </a:t>
            </a:r>
            <a:r>
              <a:rPr lang="ko-KR" altLang="en-US"/>
              <a:t>코딩하기 </a:t>
            </a:r>
            <a:r>
              <a:rPr lang="en-US" altLang="ko-KR"/>
              <a:t>: URL </a:t>
            </a:r>
            <a:r>
              <a:rPr lang="ko-KR" altLang="en-US"/>
              <a:t>및 뷰 매핑 관계를 정의</a:t>
            </a:r>
            <a:r>
              <a:rPr lang="en-US" altLang="ko-KR"/>
              <a:t>(urls.py </a:t>
            </a:r>
            <a:r>
              <a:rPr lang="ko-KR" altLang="en-US"/>
              <a:t>파일</a:t>
            </a:r>
            <a:r>
              <a:rPr lang="en-US" altLang="ko-KR"/>
              <a:t>)</a:t>
            </a:r>
          </a:p>
          <a:p>
            <a:pPr lvl="1"/>
            <a:r>
              <a:rPr lang="ko-KR" altLang="en-US"/>
              <a:t>템플릿 코딩하기 </a:t>
            </a:r>
            <a:r>
              <a:rPr lang="en-US" altLang="ko-KR"/>
              <a:t>: </a:t>
            </a:r>
            <a:r>
              <a:rPr lang="ko-KR" altLang="en-US"/>
              <a:t>화면 </a:t>
            </a:r>
            <a:r>
              <a:rPr lang="en-US" altLang="ko-KR"/>
              <a:t>UI </a:t>
            </a:r>
            <a:r>
              <a:rPr lang="ko-KR" altLang="en-US"/>
              <a:t>개발</a:t>
            </a:r>
            <a:r>
              <a:rPr lang="en-US" altLang="ko-KR"/>
              <a:t>(templates/ </a:t>
            </a:r>
            <a:r>
              <a:rPr lang="ko-KR" altLang="en-US"/>
              <a:t>디렉토리 하위의 *</a:t>
            </a:r>
            <a:r>
              <a:rPr lang="en-US" altLang="ko-KR"/>
              <a:t>.hmtl </a:t>
            </a:r>
            <a:r>
              <a:rPr lang="ko-KR" altLang="en-US"/>
              <a:t>파일들</a:t>
            </a:r>
            <a:r>
              <a:rPr lang="en-US" altLang="ko-KR"/>
              <a:t>)</a:t>
            </a:r>
          </a:p>
          <a:p>
            <a:pPr lvl="1"/>
            <a:r>
              <a:rPr lang="ko-KR" altLang="en-US"/>
              <a:t>뷰 코딩하기 </a:t>
            </a:r>
            <a:r>
              <a:rPr lang="en-US" altLang="ko-KR"/>
              <a:t>: </a:t>
            </a:r>
            <a:r>
              <a:rPr lang="ko-KR" altLang="en-US"/>
              <a:t>애플리케이션 로직 개발</a:t>
            </a:r>
            <a:r>
              <a:rPr lang="en-US" altLang="ko-KR"/>
              <a:t>(views.py </a:t>
            </a:r>
            <a:r>
              <a:rPr lang="ko-KR" altLang="en-US"/>
              <a:t>파일</a:t>
            </a:r>
            <a:r>
              <a:rPr lang="en-US" altLang="ko-KR"/>
              <a:t>)</a:t>
            </a:r>
          </a:p>
          <a:p>
            <a:r>
              <a:rPr lang="en-US" altLang="ko-KR"/>
              <a:t>django</a:t>
            </a:r>
            <a:r>
              <a:rPr lang="ko-KR" altLang="en-US"/>
              <a:t>에서 </a:t>
            </a:r>
            <a:r>
              <a:rPr lang="en-US" altLang="ko-KR"/>
              <a:t>app</a:t>
            </a:r>
            <a:r>
              <a:rPr lang="ko-KR" altLang="en-US"/>
              <a:t>이란</a:t>
            </a:r>
            <a:endParaRPr lang="en-US" altLang="ko-KR"/>
          </a:p>
          <a:p>
            <a:pPr lvl="1"/>
            <a:r>
              <a:rPr lang="ko-KR" altLang="en-US"/>
              <a:t>프로젝트란 개발 대상이 되는 전체 프로그램을 의미하며</a:t>
            </a:r>
            <a:r>
              <a:rPr lang="en-US" altLang="ko-KR"/>
              <a:t>, </a:t>
            </a:r>
            <a:r>
              <a:rPr lang="ko-KR" altLang="en-US"/>
              <a:t>프로젝트를 몇 개의 기능 그룹으로 나누었을 때</a:t>
            </a:r>
            <a:r>
              <a:rPr lang="en-US" altLang="ko-KR"/>
              <a:t>, </a:t>
            </a:r>
            <a:r>
              <a:rPr lang="ko-KR" altLang="en-US"/>
              <a:t>프로젝트 하위의 서브 프로그램을 애플리케이션이라고 합니다</a:t>
            </a:r>
            <a:r>
              <a:rPr lang="en-US" altLang="ko-KR"/>
              <a:t>. </a:t>
            </a:r>
          </a:p>
          <a:p>
            <a:pPr lvl="1"/>
            <a:r>
              <a:rPr lang="ko-KR" altLang="en-US"/>
              <a:t>즉 서브 프로그램인 애플리케이션을 개발하고</a:t>
            </a:r>
            <a:r>
              <a:rPr lang="en-US" altLang="ko-KR"/>
              <a:t>, </a:t>
            </a:r>
            <a:r>
              <a:rPr lang="ko-KR" altLang="en-US"/>
              <a:t>이들을 모아서 프로젝트를 개발을 완성하게 되는 것입니다</a:t>
            </a:r>
            <a:r>
              <a:rPr lang="en-US" altLang="ko-KR"/>
              <a:t>. </a:t>
            </a:r>
          </a:p>
          <a:p>
            <a:r>
              <a:rPr lang="en-US" altLang="ko-KR"/>
              <a:t>Practice App </a:t>
            </a:r>
            <a:r>
              <a:rPr lang="ko-KR" altLang="en-US"/>
              <a:t>만들기</a:t>
            </a:r>
            <a:endParaRPr lang="en-US" altLang="ko-KR"/>
          </a:p>
          <a:p>
            <a:pPr lvl="1"/>
            <a:r>
              <a:rPr lang="en-US" altLang="ko-KR"/>
              <a:t>html </a:t>
            </a:r>
            <a:r>
              <a:rPr lang="ko-KR" altLang="en-US"/>
              <a:t>및 구조를 파악할 수 있는 </a:t>
            </a:r>
            <a:r>
              <a:rPr lang="en-US" altLang="ko-KR"/>
              <a:t>app</a:t>
            </a:r>
            <a:r>
              <a:rPr lang="ko-KR" altLang="en-US"/>
              <a:t>를 만들어 봅시다</a:t>
            </a:r>
            <a:r>
              <a:rPr lang="en-US" altLang="ko-KR"/>
              <a:t>. </a:t>
            </a:r>
          </a:p>
          <a:p>
            <a:pPr lvl="1"/>
            <a:r>
              <a:rPr lang="en-US" altLang="ko-KR">
                <a:solidFill>
                  <a:srgbClr val="FF0000"/>
                </a:solidFill>
              </a:rPr>
              <a:t>python manage.py startapp practice </a:t>
            </a:r>
          </a:p>
          <a:p>
            <a:pPr lvl="1"/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B829BC3-C627-4332-ACAF-78A026C896A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B17FDE-20E4-4723-8476-2F4ACF18D788}" type="slidenum">
              <a:rPr lang="ko-KR" altLang="en-US" smtClean="0"/>
              <a:pPr/>
              <a:t>8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D3D67BD-700F-4975-BCE0-11C6A05233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4462" y="4489793"/>
            <a:ext cx="3067478" cy="1552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9608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73A147-ADEC-475C-A9D7-38CE8BD0AE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practice</a:t>
            </a:r>
            <a:r>
              <a:rPr lang="ko-KR" altLang="en-US"/>
              <a:t> </a:t>
            </a:r>
            <a:r>
              <a:rPr lang="en-US" altLang="ko-KR"/>
              <a:t>app</a:t>
            </a:r>
            <a:r>
              <a:rPr lang="ko-KR" altLang="en-US"/>
              <a:t> 시작하기 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5BB1117-F2E5-484F-B701-DE6F48037E4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0F1C9AA-11AB-43E1-9FE3-BAAA87F6906A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/>
              <a:t>수업시간에 설정한 </a:t>
            </a:r>
            <a:r>
              <a:rPr lang="en-US" altLang="ko-KR"/>
              <a:t>mariadb</a:t>
            </a:r>
            <a:r>
              <a:rPr lang="ko-KR" altLang="en-US"/>
              <a:t>로 설정하기 </a:t>
            </a:r>
            <a:endParaRPr lang="en-US" altLang="ko-KR"/>
          </a:p>
          <a:p>
            <a:pPr lvl="1"/>
            <a:r>
              <a:rPr lang="en-US" altLang="ko-KR"/>
              <a:t>settings.py </a:t>
            </a:r>
            <a:r>
              <a:rPr lang="ko-KR" altLang="en-US"/>
              <a:t>로 이동 </a:t>
            </a:r>
            <a:endParaRPr lang="en-US" altLang="ko-KR"/>
          </a:p>
          <a:p>
            <a:pPr lvl="1"/>
            <a:r>
              <a:rPr lang="ko-KR" altLang="en-US"/>
              <a:t>기본으로 </a:t>
            </a:r>
            <a:r>
              <a:rPr lang="en-US" altLang="ko-KR"/>
              <a:t>sqlite3</a:t>
            </a:r>
            <a:r>
              <a:rPr lang="ko-KR" altLang="en-US"/>
              <a:t>를 사용하고 있지만</a:t>
            </a:r>
            <a:r>
              <a:rPr lang="en-US" altLang="ko-KR"/>
              <a:t>, </a:t>
            </a:r>
            <a:r>
              <a:rPr lang="ko-KR" altLang="en-US"/>
              <a:t>수업시간에 설정한 </a:t>
            </a:r>
            <a:r>
              <a:rPr lang="en-US" altLang="ko-KR"/>
              <a:t>Centos</a:t>
            </a:r>
            <a:r>
              <a:rPr lang="ko-KR" altLang="en-US"/>
              <a:t>의 </a:t>
            </a:r>
            <a:r>
              <a:rPr lang="en-US" altLang="ko-KR"/>
              <a:t>mariadb</a:t>
            </a:r>
            <a:r>
              <a:rPr lang="ko-KR" altLang="en-US"/>
              <a:t>로 설정합니다</a:t>
            </a:r>
            <a:r>
              <a:rPr lang="en-US" altLang="ko-KR"/>
              <a:t>. </a:t>
            </a:r>
          </a:p>
          <a:p>
            <a:pPr lvl="1"/>
            <a:r>
              <a:rPr lang="en-US" altLang="ko-KR"/>
              <a:t>mysqlclient </a:t>
            </a:r>
            <a:r>
              <a:rPr lang="ko-KR" altLang="en-US"/>
              <a:t>패키지를 설치하여 </a:t>
            </a:r>
            <a:r>
              <a:rPr lang="en-US" altLang="ko-KR"/>
              <a:t>django</a:t>
            </a:r>
            <a:r>
              <a:rPr lang="ko-KR" altLang="en-US"/>
              <a:t>와 </a:t>
            </a:r>
            <a:r>
              <a:rPr lang="en-US" altLang="ko-KR"/>
              <a:t>mariadb</a:t>
            </a:r>
            <a:r>
              <a:rPr lang="ko-KR" altLang="en-US"/>
              <a:t>를 연동합니다</a:t>
            </a:r>
            <a:r>
              <a:rPr lang="en-US" altLang="ko-KR"/>
              <a:t>. </a:t>
            </a:r>
          </a:p>
          <a:p>
            <a:pPr lvl="1"/>
            <a:r>
              <a:rPr lang="en-US" altLang="ko-KR"/>
              <a:t>pip install mysqlclient  # mysqlclient </a:t>
            </a:r>
            <a:r>
              <a:rPr lang="ko-KR" altLang="en-US"/>
              <a:t>패키지가 필요함 </a:t>
            </a:r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r>
              <a:rPr lang="ko-KR" altLang="en-US"/>
              <a:t>아래 명령어를 실행하여 데이터베이스테 변경 사항을 반영합니다</a:t>
            </a:r>
            <a:r>
              <a:rPr lang="en-US" altLang="ko-KR"/>
              <a:t>. </a:t>
            </a:r>
          </a:p>
          <a:p>
            <a:pPr lvl="2"/>
            <a:r>
              <a:rPr lang="en-US" altLang="ko-KR"/>
              <a:t>python manage.py migrate </a:t>
            </a:r>
          </a:p>
          <a:p>
            <a:pPr lvl="2"/>
            <a:r>
              <a:rPr lang="ko-KR" altLang="en-US"/>
              <a:t>이번 예제에서는 </a:t>
            </a:r>
            <a:r>
              <a:rPr lang="en-US" altLang="ko-KR"/>
              <a:t>models</a:t>
            </a:r>
            <a:r>
              <a:rPr lang="ko-KR" altLang="en-US"/>
              <a:t>를 설정하는 것이 없기 때문에 장고가 사용하는 </a:t>
            </a:r>
            <a:endParaRPr lang="en-US" altLang="ko-KR"/>
          </a:p>
          <a:p>
            <a:pPr marL="914400" lvl="2" indent="0">
              <a:buNone/>
            </a:pPr>
            <a:r>
              <a:rPr lang="en-US" altLang="ko-KR"/>
              <a:t>       </a:t>
            </a:r>
            <a:r>
              <a:rPr lang="ko-KR" altLang="en-US"/>
              <a:t>내부 </a:t>
            </a:r>
            <a:r>
              <a:rPr lang="en-US" altLang="ko-KR"/>
              <a:t>db</a:t>
            </a:r>
            <a:r>
              <a:rPr lang="ko-KR" altLang="en-US"/>
              <a:t>만 설정됩니다</a:t>
            </a:r>
            <a:r>
              <a:rPr lang="en-US" altLang="ko-KR"/>
              <a:t>. 	</a:t>
            </a:r>
          </a:p>
          <a:p>
            <a:pPr lvl="1"/>
            <a:endParaRPr lang="en-US" altLang="ko-KR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446CDA2-E3C2-47FF-B9AF-96D923C410E5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B17FDE-20E4-4723-8476-2F4ACF18D788}" type="slidenum">
              <a:rPr lang="ko-KR" altLang="en-US" smtClean="0"/>
              <a:pPr/>
              <a:t>9</a:t>
            </a:fld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5F1FEF37-E231-4A55-9E85-79F58E9202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6070" y="2743660"/>
            <a:ext cx="6090407" cy="147732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DATABASES = {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9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  <a:t>'default'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: {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ko-KR" altLang="ko-KR" sz="9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  <a:t>'ENGINE'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ko-KR" altLang="ko-KR" sz="9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  <a:t>'django.db.backends.mysql'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ko-KR" altLang="ko-KR" sz="9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  <a:t>'NAME'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ko-KR" altLang="ko-KR" sz="9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  <a:t>'mydjango’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          </a:t>
            </a:r>
            <a:r>
              <a:rPr kumimoji="0" lang="ko-KR" altLang="ko-KR" sz="9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# DB</a:t>
            </a:r>
            <a:r>
              <a:rPr kumimoji="0" lang="ko-KR" altLang="ko-KR" sz="9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br>
              <a:rPr kumimoji="0" lang="ko-KR" altLang="ko-KR" sz="9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kumimoji="0" lang="ko-KR" altLang="ko-KR" sz="9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    </a:t>
            </a:r>
            <a:r>
              <a:rPr kumimoji="0" lang="ko-KR" altLang="ko-KR" sz="9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  <a:t>＇USER＇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ko-KR" altLang="ko-KR" sz="9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  <a:t>＇root’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                  </a:t>
            </a:r>
            <a:r>
              <a:rPr kumimoji="0" lang="ko-KR" altLang="ko-KR" sz="9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# </a:t>
            </a:r>
            <a:r>
              <a:rPr kumimoji="0" lang="ko-KR" altLang="ko-KR" sz="9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데이터베이스 계정</a:t>
            </a:r>
            <a:br>
              <a:rPr kumimoji="0" lang="ko-KR" altLang="ko-KR" sz="9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kumimoji="0" lang="ko-KR" altLang="ko-KR" sz="9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    </a:t>
            </a:r>
            <a:r>
              <a:rPr kumimoji="0" lang="ko-KR" altLang="ko-KR" sz="9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  <a:t>＇PASSWORD＇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ko-KR" altLang="ko-KR" sz="9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  <a:t>＇123’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       </a:t>
            </a:r>
            <a:r>
              <a:rPr kumimoji="0" lang="ko-KR" altLang="ko-KR" sz="9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# </a:t>
            </a:r>
            <a:r>
              <a:rPr kumimoji="0" lang="ko-KR" altLang="ko-KR" sz="9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계정 비밀번호</a:t>
            </a:r>
            <a:br>
              <a:rPr kumimoji="0" lang="ko-KR" altLang="ko-KR" sz="9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kumimoji="0" lang="ko-KR" altLang="ko-KR" sz="9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    </a:t>
            </a:r>
            <a:r>
              <a:rPr kumimoji="0" lang="ko-KR" altLang="ko-KR" sz="9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  <a:t>＇HOST＇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ko-KR" altLang="ko-KR" sz="9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  <a:t>＇192.168.174.100’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</a:t>
            </a:r>
            <a:r>
              <a:rPr kumimoji="0" lang="ko-KR" altLang="ko-KR" sz="9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# </a:t>
            </a:r>
            <a:r>
              <a:rPr kumimoji="0" lang="ko-KR" altLang="ko-KR" sz="9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데이테베이스 주소</a:t>
            </a:r>
            <a:r>
              <a:rPr kumimoji="0" lang="ko-KR" altLang="ko-KR" sz="9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(IP)</a:t>
            </a:r>
            <a:br>
              <a:rPr kumimoji="0" lang="ko-KR" altLang="ko-KR" sz="9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ko-KR" altLang="ko-KR" sz="9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  <a:t>＇PORT＇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ko-KR" altLang="ko-KR" sz="9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  <a:t>＇3306’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en-US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                 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9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# </a:t>
            </a:r>
            <a:r>
              <a:rPr kumimoji="0" lang="ko-KR" altLang="ko-KR" sz="9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데이터베이스 포트</a:t>
            </a:r>
            <a:r>
              <a:rPr kumimoji="0" lang="ko-KR" altLang="ko-KR" sz="9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9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보통은</a:t>
            </a:r>
            <a:r>
              <a:rPr kumimoji="0" lang="ko-KR" altLang="ko-KR" sz="9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 3306)</a:t>
            </a:r>
            <a:br>
              <a:rPr kumimoji="0" lang="ko-KR" altLang="ko-KR" sz="9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}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}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말풍선: 모서리가 둥근 사각형 7">
            <a:extLst>
              <a:ext uri="{FF2B5EF4-FFF2-40B4-BE49-F238E27FC236}">
                <a16:creationId xmlns:a16="http://schemas.microsoft.com/office/drawing/2014/main" id="{FE0DC606-D917-4051-A6A1-F2D1229E8296}"/>
              </a:ext>
            </a:extLst>
          </p:cNvPr>
          <p:cNvSpPr/>
          <p:nvPr/>
        </p:nvSpPr>
        <p:spPr>
          <a:xfrm>
            <a:off x="5847127" y="2399165"/>
            <a:ext cx="2348917" cy="914400"/>
          </a:xfrm>
          <a:prstGeom prst="wedgeRoundRectCallout">
            <a:avLst>
              <a:gd name="adj1" fmla="val -119404"/>
              <a:gd name="adj2" fmla="val 2970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/>
              <a:t>mydjango</a:t>
            </a:r>
            <a:r>
              <a:rPr lang="ko-KR" altLang="en-US" sz="1400"/>
              <a:t>라는 </a:t>
            </a:r>
            <a:r>
              <a:rPr lang="en-US" altLang="ko-KR" sz="1400"/>
              <a:t>databases</a:t>
            </a:r>
            <a:r>
              <a:rPr lang="ko-KR" altLang="en-US" sz="1400"/>
              <a:t>가 존재해야 합니다</a:t>
            </a:r>
            <a:r>
              <a:rPr lang="en-US" altLang="ko-KR" sz="1400"/>
              <a:t>. </a:t>
            </a:r>
            <a:endParaRPr lang="ko-KR" altLang="en-US" sz="140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5838109E-05B4-486C-9D6C-87AE81DE89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8699" y="4223230"/>
            <a:ext cx="2237345" cy="1923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5407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solidFill>
            <a:srgbClr val="FF0000"/>
          </a:solidFill>
          <a:prstDash val="sysDash"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1430">
          <a:solidFill>
            <a:schemeClr val="tx1">
              <a:lumMod val="85000"/>
              <a:lumOff val="15000"/>
            </a:schemeClr>
          </a:solidFill>
        </a:ln>
        <a:effectLst>
          <a:outerShdw blurRad="12700" algn="ctr" rotWithShape="0">
            <a:prstClr val="black"/>
          </a:outerShdw>
        </a:effectLst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marL="171450" indent="-171450" algn="l">
          <a:buFont typeface="Arial" panose="020B0604020202020204" pitchFamily="34" charset="0"/>
          <a:buChar char="•"/>
          <a:defRPr sz="110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39258</TotalTime>
  <Words>8381</Words>
  <Application>Microsoft Office PowerPoint</Application>
  <PresentationFormat>화면 슬라이드 쇼(4:3)</PresentationFormat>
  <Paragraphs>993</Paragraphs>
  <Slides>71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71</vt:i4>
      </vt:variant>
    </vt:vector>
  </HeadingPairs>
  <TitlesOfParts>
    <vt:vector size="80" baseType="lpstr">
      <vt:lpstr>Arial Unicode MS</vt:lpstr>
      <vt:lpstr>나눔바른고딕</vt:lpstr>
      <vt:lpstr>돋움</vt:lpstr>
      <vt:lpstr>맑은 고딕</vt:lpstr>
      <vt:lpstr>Arial</vt:lpstr>
      <vt:lpstr>Calibri</vt:lpstr>
      <vt:lpstr>Calibri Light</vt:lpstr>
      <vt:lpstr>Wingdings</vt:lpstr>
      <vt:lpstr>Office 테마</vt:lpstr>
      <vt:lpstr>Django  - 파이썬 웹 프로그래밍 참조</vt:lpstr>
      <vt:lpstr>django란?</vt:lpstr>
      <vt:lpstr>장고에서의 애플리케이션 개발 방식</vt:lpstr>
      <vt:lpstr>Model</vt:lpstr>
      <vt:lpstr>django 프로젝트 시작하기 </vt:lpstr>
      <vt:lpstr>setting.py</vt:lpstr>
      <vt:lpstr>django 실행하기</vt:lpstr>
      <vt:lpstr>App 만들기 </vt:lpstr>
      <vt:lpstr>practice app 시작하기 </vt:lpstr>
      <vt:lpstr>설정하기</vt:lpstr>
      <vt:lpstr>Template 사용하기</vt:lpstr>
      <vt:lpstr>html 태그 정리</vt:lpstr>
      <vt:lpstr>html 태그 정리 2</vt:lpstr>
      <vt:lpstr>html 태그 정리3</vt:lpstr>
      <vt:lpstr>두번째 프로젝트 : 설문지 app 만들어 보기</vt:lpstr>
      <vt:lpstr>두번째 프로젝트 : 설문지 app 만들어 보기2</vt:lpstr>
      <vt:lpstr>두번째 프로젝트 : polls의 models.py 만들기 </vt:lpstr>
      <vt:lpstr>두번째 프로젝트 : polls의 admin.py에 등록</vt:lpstr>
      <vt:lpstr>View 및 Template 코딩</vt:lpstr>
      <vt:lpstr>urls.py 및 polls.urls.py 설정, templates 폴더 생성</vt:lpstr>
      <vt:lpstr>views.py에 코딩하기</vt:lpstr>
      <vt:lpstr>Admin 사이트 꾸미기</vt:lpstr>
      <vt:lpstr>장고 쉘</vt:lpstr>
      <vt:lpstr>장고 쉘</vt:lpstr>
      <vt:lpstr>장고 쉘</vt:lpstr>
      <vt:lpstr>장고 쉘</vt:lpstr>
      <vt:lpstr>템플릿 시스템</vt:lpstr>
      <vt:lpstr>템플릿 변수</vt:lpstr>
      <vt:lpstr>템플릿 필터</vt:lpstr>
      <vt:lpstr>템플릿 필터</vt:lpstr>
      <vt:lpstr>템플릿 태그</vt:lpstr>
      <vt:lpstr>템플릿 태그</vt:lpstr>
      <vt:lpstr>템플릿 태그</vt:lpstr>
      <vt:lpstr>템플릿 태그</vt:lpstr>
      <vt:lpstr>템플릿 태그</vt:lpstr>
      <vt:lpstr>템플릿 상속</vt:lpstr>
      <vt:lpstr>템플릿 상속</vt:lpstr>
      <vt:lpstr>폼 처리하기</vt:lpstr>
      <vt:lpstr>폼 처리하기</vt:lpstr>
      <vt:lpstr>뷰에서 폼 클래스 처리</vt:lpstr>
      <vt:lpstr>클래스형 뷰</vt:lpstr>
      <vt:lpstr>클래스형 뷰</vt:lpstr>
      <vt:lpstr>클래스형 뷰의 장점</vt:lpstr>
      <vt:lpstr>상속 기능</vt:lpstr>
      <vt:lpstr>상속 기능</vt:lpstr>
      <vt:lpstr>상속 기능</vt:lpstr>
      <vt:lpstr>클래스형 뷰에서 폼 처리</vt:lpstr>
      <vt:lpstr>클래스형 뷰에서 폼 처리</vt:lpstr>
      <vt:lpstr>index.html 파일 </vt:lpstr>
      <vt:lpstr>index() 뷰 함수</vt:lpstr>
      <vt:lpstr>detail.html</vt:lpstr>
      <vt:lpstr>detail.html</vt:lpstr>
      <vt:lpstr>detail() 뷰 함수</vt:lpstr>
      <vt:lpstr>vote() 뷰 함수</vt:lpstr>
      <vt:lpstr>vote() 뷰 함수</vt:lpstr>
      <vt:lpstr>result() 뷰 함수 및 result.html</vt:lpstr>
      <vt:lpstr>외부 접속을 위한 setting.py 설정 </vt:lpstr>
      <vt:lpstr>WSGI(Web Server Gateway Interface)</vt:lpstr>
      <vt:lpstr>WSGI(Web Server Gateway Interface)</vt:lpstr>
      <vt:lpstr>WSGI(Web Server Gateway Interface)</vt:lpstr>
      <vt:lpstr>wsgiref.simple_server 모듈</vt:lpstr>
      <vt:lpstr>wsgiref.simple_server 모듈</vt:lpstr>
      <vt:lpstr>WSGI(Web Server Gateway Interface)</vt:lpstr>
      <vt:lpstr>nginx 및 gunicorn 설치</vt:lpstr>
      <vt:lpstr>프로젝트 소유권 변경, gunicorn 구동 테스트 </vt:lpstr>
      <vt:lpstr>gunicon 데몬 등록</vt:lpstr>
      <vt:lpstr>settings.py 파일 설정하기 </vt:lpstr>
      <vt:lpstr>nginx 설정하기</vt:lpstr>
      <vt:lpstr>nginx 로그 </vt:lpstr>
      <vt:lpstr>RESTApi</vt:lpstr>
      <vt:lpstr>AWS의 RDS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jcyou7@outlook.kr</dc:creator>
  <cp:lastModifiedBy>임 혜린</cp:lastModifiedBy>
  <cp:revision>631</cp:revision>
  <cp:lastPrinted>2017-09-08T01:51:23Z</cp:lastPrinted>
  <dcterms:created xsi:type="dcterms:W3CDTF">2017-03-09T08:24:29Z</dcterms:created>
  <dcterms:modified xsi:type="dcterms:W3CDTF">2021-05-12T06:13:10Z</dcterms:modified>
</cp:coreProperties>
</file>